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Default Extension="vsdx" ContentType="application/vnd.ms-visio.drawing"/>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sldIdLst>
    <p:sldId id="258" r:id="rId2"/>
    <p:sldId id="284" r:id="rId3"/>
    <p:sldId id="278" r:id="rId4"/>
    <p:sldId id="335" r:id="rId5"/>
    <p:sldId id="322" r:id="rId6"/>
    <p:sldId id="323" r:id="rId7"/>
    <p:sldId id="285" r:id="rId8"/>
    <p:sldId id="308" r:id="rId9"/>
    <p:sldId id="309" r:id="rId10"/>
    <p:sldId id="321" r:id="rId11"/>
    <p:sldId id="286" r:id="rId12"/>
    <p:sldId id="288" r:id="rId13"/>
    <p:sldId id="289" r:id="rId14"/>
    <p:sldId id="304" r:id="rId15"/>
    <p:sldId id="290" r:id="rId16"/>
    <p:sldId id="305" r:id="rId17"/>
    <p:sldId id="312" r:id="rId18"/>
    <p:sldId id="313" r:id="rId19"/>
    <p:sldId id="325" r:id="rId20"/>
    <p:sldId id="326" r:id="rId21"/>
    <p:sldId id="324" r:id="rId22"/>
    <p:sldId id="327" r:id="rId23"/>
    <p:sldId id="328" r:id="rId24"/>
    <p:sldId id="329" r:id="rId25"/>
    <p:sldId id="330" r:id="rId26"/>
    <p:sldId id="292" r:id="rId27"/>
    <p:sldId id="294" r:id="rId28"/>
    <p:sldId id="296" r:id="rId29"/>
    <p:sldId id="310" r:id="rId30"/>
    <p:sldId id="297" r:id="rId31"/>
    <p:sldId id="299" r:id="rId32"/>
    <p:sldId id="300" r:id="rId33"/>
    <p:sldId id="331" r:id="rId34"/>
    <p:sldId id="333" r:id="rId35"/>
    <p:sldId id="334" r:id="rId36"/>
    <p:sldId id="277"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034659C0-F1FE-44AD-8707-DBA385E95990}">
          <p14:sldIdLst>
            <p14:sldId id="258"/>
            <p14:sldId id="284"/>
            <p14:sldId id="278"/>
            <p14:sldId id="335"/>
            <p14:sldId id="322"/>
            <p14:sldId id="323"/>
            <p14:sldId id="285"/>
            <p14:sldId id="308"/>
            <p14:sldId id="309"/>
            <p14:sldId id="321"/>
            <p14:sldId id="286"/>
            <p14:sldId id="288"/>
            <p14:sldId id="289"/>
            <p14:sldId id="304"/>
            <p14:sldId id="290"/>
            <p14:sldId id="305"/>
            <p14:sldId id="312"/>
            <p14:sldId id="313"/>
            <p14:sldId id="325"/>
            <p14:sldId id="326"/>
            <p14:sldId id="324"/>
            <p14:sldId id="327"/>
            <p14:sldId id="328"/>
            <p14:sldId id="329"/>
          </p14:sldIdLst>
        </p14:section>
        <p14:section name="Untitled Section" id="{770DD811-CB17-48C7-866B-9AC7872F66F7}">
          <p14:sldIdLst>
            <p14:sldId id="330"/>
            <p14:sldId id="292"/>
            <p14:sldId id="294"/>
            <p14:sldId id="296"/>
            <p14:sldId id="310"/>
            <p14:sldId id="297"/>
            <p14:sldId id="299"/>
            <p14:sldId id="300"/>
            <p14:sldId id="331"/>
            <p14:sldId id="333"/>
            <p14:sldId id="334"/>
            <p14:sldId id="277"/>
          </p14:sldIdLst>
        </p14:section>
      </p14:sectionLst>
    </p:ex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26" autoAdjust="0"/>
    <p:restoredTop sz="99283" autoAdjust="0"/>
  </p:normalViewPr>
  <p:slideViewPr>
    <p:cSldViewPr>
      <p:cViewPr varScale="1">
        <p:scale>
          <a:sx n="73" d="100"/>
          <a:sy n="73" d="100"/>
        </p:scale>
        <p:origin x="-1314" y="-102"/>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gif>
</file>

<file path=ppt/media/image19.png>
</file>

<file path=ppt/media/image2.jpeg>
</file>

<file path=ppt/media/image3.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AF07628-68CC-4275-BDB2-ACCA0EEEDDBD}" type="datetimeFigureOut">
              <a:rPr lang="en-US" smtClean="0"/>
              <a:pPr/>
              <a:t>12/6/2020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9FE27A-A823-43B6-AF27-F900CDA361FB}" type="slidenum">
              <a:rPr lang="en-US" smtClean="0"/>
              <a:pPr/>
              <a:t>‹#›</a:t>
            </a:fld>
            <a:endParaRPr lang="en-US" dirty="0"/>
          </a:p>
        </p:txBody>
      </p:sp>
    </p:spTree>
    <p:extLst>
      <p:ext uri="{BB962C8B-B14F-4D97-AF65-F5344CB8AC3E}">
        <p14:creationId xmlns:p14="http://schemas.microsoft.com/office/powerpoint/2010/main" xmlns="" val="595529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9FE27A-A823-43B6-AF27-F900CDA361FB}" type="slidenum">
              <a:rPr lang="en-US" smtClean="0"/>
              <a:pPr/>
              <a:t>1</a:t>
            </a:fld>
            <a:endParaRPr lang="en-US" dirty="0"/>
          </a:p>
        </p:txBody>
      </p:sp>
    </p:spTree>
    <p:extLst>
      <p:ext uri="{BB962C8B-B14F-4D97-AF65-F5344CB8AC3E}">
        <p14:creationId xmlns:p14="http://schemas.microsoft.com/office/powerpoint/2010/main" xmlns="" val="1468355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569FE27A-A823-43B6-AF27-F900CDA361FB}" type="slidenum">
              <a:rPr lang="en-US" smtClean="0"/>
              <a:pPr/>
              <a:t>3</a:t>
            </a:fld>
            <a:endParaRPr lang="en-US" dirty="0"/>
          </a:p>
        </p:txBody>
      </p:sp>
    </p:spTree>
    <p:extLst>
      <p:ext uri="{BB962C8B-B14F-4D97-AF65-F5344CB8AC3E}">
        <p14:creationId xmlns:p14="http://schemas.microsoft.com/office/powerpoint/2010/main" xmlns="" val="546687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9FE27A-A823-43B6-AF27-F900CDA361FB}" type="slidenum">
              <a:rPr lang="en-US" smtClean="0"/>
              <a:pPr/>
              <a:t>36</a:t>
            </a:fld>
            <a:endParaRPr lang="en-US" dirty="0"/>
          </a:p>
        </p:txBody>
      </p:sp>
    </p:spTree>
    <p:extLst>
      <p:ext uri="{BB962C8B-B14F-4D97-AF65-F5344CB8AC3E}">
        <p14:creationId xmlns:p14="http://schemas.microsoft.com/office/powerpoint/2010/main" xmlns="" val="1262770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C43398E-2197-47B0-BA2B-65710E0B15E5}"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Proposal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ABF7AB-D9B1-4E5D-A447-035DA472F722}"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Proposal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C4B2263-4A1E-4483-A053-0786D78C2EF4}"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Proposal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Proposal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F8CD9E-268C-47BF-9B51-7D1757A8C909}"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Proposal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51A46D5-7FD6-4C80-AC1D-4F03E3CBD76A}" type="datetime1">
              <a:rPr lang="en-US" smtClean="0"/>
              <a:pPr/>
              <a:t>12/6/2020</a:t>
            </a:fld>
            <a:endParaRPr lang="en-US" dirty="0"/>
          </a:p>
        </p:txBody>
      </p:sp>
      <p:sp>
        <p:nvSpPr>
          <p:cNvPr id="6" name="Footer Placeholder 5"/>
          <p:cNvSpPr>
            <a:spLocks noGrp="1"/>
          </p:cNvSpPr>
          <p:nvPr>
            <p:ph type="ftr" sz="quarter" idx="11"/>
          </p:nvPr>
        </p:nvSpPr>
        <p:spPr/>
        <p:txBody>
          <a:bodyPr/>
          <a:lstStyle/>
          <a:p>
            <a:r>
              <a:rPr lang="en-US" dirty="0"/>
              <a:t>FYP Proposal Presentation</a:t>
            </a:r>
          </a:p>
        </p:txBody>
      </p:sp>
      <p:sp>
        <p:nvSpPr>
          <p:cNvPr id="7" name="Slide Number Placeholder 6"/>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811D31-9E15-4200-B22F-C870561C696E}" type="datetime1">
              <a:rPr lang="en-US" smtClean="0"/>
              <a:pPr/>
              <a:t>12/6/2020</a:t>
            </a:fld>
            <a:endParaRPr lang="en-US" dirty="0"/>
          </a:p>
        </p:txBody>
      </p:sp>
      <p:sp>
        <p:nvSpPr>
          <p:cNvPr id="8" name="Footer Placeholder 7"/>
          <p:cNvSpPr>
            <a:spLocks noGrp="1"/>
          </p:cNvSpPr>
          <p:nvPr>
            <p:ph type="ftr" sz="quarter" idx="11"/>
          </p:nvPr>
        </p:nvSpPr>
        <p:spPr/>
        <p:txBody>
          <a:bodyPr/>
          <a:lstStyle/>
          <a:p>
            <a:r>
              <a:rPr lang="en-US" dirty="0"/>
              <a:t>FYP Proposal Presentation</a:t>
            </a:r>
          </a:p>
        </p:txBody>
      </p:sp>
      <p:sp>
        <p:nvSpPr>
          <p:cNvPr id="9" name="Slide Number Placeholder 8"/>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Proposal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38CB7FC-506B-48D7-8758-C707B65A3D7A}" type="datetime1">
              <a:rPr lang="en-US" smtClean="0"/>
              <a:pPr/>
              <a:t>12/6/2020</a:t>
            </a:fld>
            <a:endParaRPr lang="en-US" dirty="0"/>
          </a:p>
        </p:txBody>
      </p:sp>
      <p:sp>
        <p:nvSpPr>
          <p:cNvPr id="3" name="Footer Placeholder 2"/>
          <p:cNvSpPr>
            <a:spLocks noGrp="1"/>
          </p:cNvSpPr>
          <p:nvPr>
            <p:ph type="ftr" sz="quarter" idx="11"/>
          </p:nvPr>
        </p:nvSpPr>
        <p:spPr/>
        <p:txBody>
          <a:bodyPr/>
          <a:lstStyle/>
          <a:p>
            <a:r>
              <a:rPr lang="en-US" dirty="0"/>
              <a:t>FYP Proposal Presentation</a:t>
            </a:r>
          </a:p>
        </p:txBody>
      </p:sp>
      <p:sp>
        <p:nvSpPr>
          <p:cNvPr id="4" name="Slide Number Placeholder 3"/>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7004B7-A42B-4CE5-8264-FD2A9FCD6816}" type="datetime1">
              <a:rPr lang="en-US" smtClean="0"/>
              <a:pPr/>
              <a:t>12/6/2020</a:t>
            </a:fld>
            <a:endParaRPr lang="en-US" dirty="0"/>
          </a:p>
        </p:txBody>
      </p:sp>
      <p:sp>
        <p:nvSpPr>
          <p:cNvPr id="6" name="Footer Placeholder 5"/>
          <p:cNvSpPr>
            <a:spLocks noGrp="1"/>
          </p:cNvSpPr>
          <p:nvPr>
            <p:ph type="ftr" sz="quarter" idx="11"/>
          </p:nvPr>
        </p:nvSpPr>
        <p:spPr/>
        <p:txBody>
          <a:bodyPr/>
          <a:lstStyle/>
          <a:p>
            <a:r>
              <a:rPr lang="en-US" dirty="0"/>
              <a:t>FYP Proposal Presentation</a:t>
            </a:r>
          </a:p>
        </p:txBody>
      </p:sp>
      <p:sp>
        <p:nvSpPr>
          <p:cNvPr id="7" name="Slide Number Placeholder 6"/>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D672DE0-F353-4289-B038-97775B0801B8}" type="datetime1">
              <a:rPr lang="en-US" smtClean="0"/>
              <a:pPr/>
              <a:t>12/6/2020</a:t>
            </a:fld>
            <a:endParaRPr lang="en-US" dirty="0"/>
          </a:p>
        </p:txBody>
      </p:sp>
      <p:sp>
        <p:nvSpPr>
          <p:cNvPr id="6" name="Footer Placeholder 5"/>
          <p:cNvSpPr>
            <a:spLocks noGrp="1"/>
          </p:cNvSpPr>
          <p:nvPr>
            <p:ph type="ftr" sz="quarter" idx="11"/>
          </p:nvPr>
        </p:nvSpPr>
        <p:spPr/>
        <p:txBody>
          <a:bodyPr/>
          <a:lstStyle/>
          <a:p>
            <a:r>
              <a:rPr lang="en-US" dirty="0"/>
              <a:t>FYP Proposal Presentation</a:t>
            </a:r>
          </a:p>
        </p:txBody>
      </p:sp>
      <p:sp>
        <p:nvSpPr>
          <p:cNvPr id="7" name="Slide Number Placeholder 6"/>
          <p:cNvSpPr>
            <a:spLocks noGrp="1"/>
          </p:cNvSpPr>
          <p:nvPr>
            <p:ph type="sldNum" sz="quarter" idx="12"/>
          </p:nvPr>
        </p:nvSpPr>
        <p:spPr/>
        <p:txBody>
          <a:bodyPr/>
          <a:lstStyle/>
          <a:p>
            <a:fld id="{21BAB6EE-EAEA-4561-8880-8DF9D3AB286A}"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02137D-2891-4396-AAC6-B3C5461A16D9}" type="datetime1">
              <a:rPr lang="en-US" smtClean="0"/>
              <a:pPr/>
              <a:t>12/6/2020</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FYP Proposal Presentation</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BAB6EE-EAEA-4561-8880-8DF9D3AB286A}"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Visio_Drawing1111111.vsdx"/><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p:cNvPicPr>
          <p:nvPr/>
        </p:nvPicPr>
        <p:blipFill>
          <a:blip r:embed="rId3" cstate="print">
            <a:extLst>
              <a:ext uri="{28A0092B-C50C-407E-A947-70E740481C1C}">
                <a14:useLocalDpi xmlns:a14="http://schemas.microsoft.com/office/drawing/2010/main" xmlns="" val="0"/>
              </a:ext>
            </a:extLst>
          </a:blip>
          <a:stretch>
            <a:fillRect/>
          </a:stretch>
        </p:blipFill>
        <p:spPr>
          <a:xfrm>
            <a:off x="7543800" y="5330952"/>
            <a:ext cx="841248" cy="841248"/>
          </a:xfrm>
          <a:prstGeom prst="rect">
            <a:avLst/>
          </a:prstGeom>
        </p:spPr>
      </p:pic>
      <p:sp>
        <p:nvSpPr>
          <p:cNvPr id="7" name="Rectangle 6"/>
          <p:cNvSpPr/>
          <p:nvPr/>
        </p:nvSpPr>
        <p:spPr>
          <a:xfrm>
            <a:off x="883920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Bismillah1.jpg"/>
          <p:cNvPicPr>
            <a:picLocks noChangeAspect="1"/>
          </p:cNvPicPr>
          <p:nvPr/>
        </p:nvPicPr>
        <p:blipFill>
          <a:blip r:embed="rId4" cstate="print"/>
          <a:stretch>
            <a:fillRect/>
          </a:stretch>
        </p:blipFill>
        <p:spPr>
          <a:xfrm>
            <a:off x="318448" y="1905000"/>
            <a:ext cx="8458200" cy="2109095"/>
          </a:xfrm>
          <a:prstGeom prst="rect">
            <a:avLst/>
          </a:prstGeom>
        </p:spPr>
      </p:pic>
      <p:sp>
        <p:nvSpPr>
          <p:cNvPr id="2" name="Date Placeholder 1"/>
          <p:cNvSpPr>
            <a:spLocks noGrp="1"/>
          </p:cNvSpPr>
          <p:nvPr>
            <p:ph type="dt" sz="half" idx="10"/>
          </p:nvPr>
        </p:nvSpPr>
        <p:spPr/>
        <p:txBody>
          <a:bodyPr/>
          <a:lstStyle/>
          <a:p>
            <a:fld id="{E8139B9D-DA86-408A-B0CE-9A89F4CCCFC1}" type="datetime1">
              <a:rPr lang="en-US" smtClean="0"/>
              <a:pPr/>
              <a:t>12/6/2020</a:t>
            </a:fld>
            <a:endParaRPr lang="en-US" dirty="0"/>
          </a:p>
        </p:txBody>
      </p:sp>
      <p:sp>
        <p:nvSpPr>
          <p:cNvPr id="3" name="Footer Placeholder 2"/>
          <p:cNvSpPr>
            <a:spLocks noGrp="1"/>
          </p:cNvSpPr>
          <p:nvPr>
            <p:ph type="ftr" sz="quarter" idx="11"/>
          </p:nvPr>
        </p:nvSpPr>
        <p:spPr/>
        <p:txBody>
          <a:bodyPr/>
          <a:lstStyle/>
          <a:p>
            <a:r>
              <a:rPr lang="en-US" dirty="0"/>
              <a:t>FYP Internal presentation</a:t>
            </a:r>
          </a:p>
        </p:txBody>
      </p:sp>
      <p:sp>
        <p:nvSpPr>
          <p:cNvPr id="11" name="Slide Number Placeholder 10"/>
          <p:cNvSpPr>
            <a:spLocks noGrp="1"/>
          </p:cNvSpPr>
          <p:nvPr>
            <p:ph type="sldNum" sz="quarter" idx="12"/>
          </p:nvPr>
        </p:nvSpPr>
        <p:spPr/>
        <p:txBody>
          <a:bodyPr/>
          <a:lstStyle/>
          <a:p>
            <a:fld id="{21BAB6EE-EAEA-4561-8880-8DF9D3AB286A}" type="slidenum">
              <a:rPr lang="en-US" smtClean="0"/>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A020CB-3F30-4C86-AB01-442771D6DFA7}"/>
              </a:ext>
            </a:extLst>
          </p:cNvPr>
          <p:cNvSpPr>
            <a:spLocks noGrp="1"/>
          </p:cNvSpPr>
          <p:nvPr>
            <p:ph type="title"/>
          </p:nvPr>
        </p:nvSpPr>
        <p:spPr/>
        <p:txBody>
          <a:bodyPr/>
          <a:lstStyle/>
          <a:p>
            <a:pPr algn="l"/>
            <a:r>
              <a:rPr lang="en-US" dirty="0" err="1"/>
              <a:t>Cont</a:t>
            </a:r>
            <a:r>
              <a:rPr lang="en-US" dirty="0"/>
              <a:t>….</a:t>
            </a:r>
            <a:endParaRPr lang="x-none" dirty="0"/>
          </a:p>
        </p:txBody>
      </p:sp>
      <p:sp>
        <p:nvSpPr>
          <p:cNvPr id="3" name="Content Placeholder 2">
            <a:extLst>
              <a:ext uri="{FF2B5EF4-FFF2-40B4-BE49-F238E27FC236}">
                <a16:creationId xmlns:a16="http://schemas.microsoft.com/office/drawing/2014/main" xmlns="" id="{03F48ACF-5A23-4BFB-8498-3EADE080E785}"/>
              </a:ext>
            </a:extLst>
          </p:cNvPr>
          <p:cNvSpPr>
            <a:spLocks noGrp="1"/>
          </p:cNvSpPr>
          <p:nvPr>
            <p:ph idx="1"/>
          </p:nvPr>
        </p:nvSpPr>
        <p:spPr>
          <a:xfrm>
            <a:off x="457200" y="1524000"/>
            <a:ext cx="8229600" cy="4525963"/>
          </a:xfrm>
        </p:spPr>
        <p:txBody>
          <a:bodyPr/>
          <a:lstStyle/>
          <a:p>
            <a:pPr marL="285750" indent="-285750"/>
            <a:endParaRPr lang="en-IE" sz="2400" dirty="0"/>
          </a:p>
          <a:p>
            <a:pPr marL="285750" indent="-285750"/>
            <a:r>
              <a:rPr lang="en-IE" sz="2400" dirty="0"/>
              <a:t>View the  shopping cart and then make checkout.</a:t>
            </a:r>
          </a:p>
          <a:p>
            <a:endParaRPr lang="en-IE" sz="2400" dirty="0"/>
          </a:p>
          <a:p>
            <a:pPr marL="285750" indent="-285750"/>
            <a:r>
              <a:rPr lang="en-IE" sz="2400" dirty="0"/>
              <a:t>User also remove the product after adding into the cart.</a:t>
            </a:r>
          </a:p>
          <a:p>
            <a:pPr marL="0" indent="0">
              <a:buNone/>
            </a:pPr>
            <a:endParaRPr lang="en-IE" sz="2400" dirty="0"/>
          </a:p>
          <a:p>
            <a:pPr marL="285750" indent="-285750"/>
            <a:r>
              <a:rPr lang="en-IE" sz="2400" dirty="0"/>
              <a:t>User also see the top selling and view products list.</a:t>
            </a:r>
          </a:p>
          <a:p>
            <a:pPr marL="0" indent="0">
              <a:buNone/>
            </a:pPr>
            <a:endParaRPr lang="en-IE" sz="2400" dirty="0"/>
          </a:p>
          <a:p>
            <a:pPr marL="285750" indent="-285750"/>
            <a:r>
              <a:rPr lang="en-US" sz="2400" dirty="0"/>
              <a:t>Recommendation also shown to user to reduce the costs of searching and selecting item in online shopping environment.</a:t>
            </a:r>
          </a:p>
          <a:p>
            <a:pPr marL="0" indent="0">
              <a:buNone/>
            </a:pPr>
            <a:endParaRPr lang="en-IE" sz="2400" dirty="0"/>
          </a:p>
          <a:p>
            <a:pPr marL="285750" indent="-285750"/>
            <a:endParaRPr lang="en-IE" dirty="0"/>
          </a:p>
          <a:p>
            <a:endParaRPr lang="x-none" dirty="0"/>
          </a:p>
        </p:txBody>
      </p:sp>
      <p:sp>
        <p:nvSpPr>
          <p:cNvPr id="4" name="Date Placeholder 3">
            <a:extLst>
              <a:ext uri="{FF2B5EF4-FFF2-40B4-BE49-F238E27FC236}">
                <a16:creationId xmlns:a16="http://schemas.microsoft.com/office/drawing/2014/main" xmlns="" id="{46CC2235-5C19-4095-AAD3-E3ADB3C027C2}"/>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B4F5A0A9-16D6-4857-AFA4-501032ED4626}"/>
              </a:ext>
            </a:extLst>
          </p:cNvPr>
          <p:cNvSpPr>
            <a:spLocks noGrp="1"/>
          </p:cNvSpPr>
          <p:nvPr>
            <p:ph type="ftr" sz="quarter" idx="11"/>
          </p:nvPr>
        </p:nvSpPr>
        <p:spPr/>
        <p:txBody>
          <a:bodyPr/>
          <a:lstStyle/>
          <a:p>
            <a:r>
              <a:rPr lang="en-US" dirty="0"/>
              <a:t>FYP  </a:t>
            </a:r>
            <a:r>
              <a:rPr lang="en-US" dirty="0" err="1"/>
              <a:t>InternalPresentation</a:t>
            </a:r>
            <a:endParaRPr lang="en-US" dirty="0"/>
          </a:p>
        </p:txBody>
      </p:sp>
      <p:sp>
        <p:nvSpPr>
          <p:cNvPr id="6" name="Slide Number Placeholder 5">
            <a:extLst>
              <a:ext uri="{FF2B5EF4-FFF2-40B4-BE49-F238E27FC236}">
                <a16:creationId xmlns:a16="http://schemas.microsoft.com/office/drawing/2014/main" xmlns="" id="{B50D3C5B-2044-482C-AF38-DB2ABB677DAD}"/>
              </a:ext>
            </a:extLst>
          </p:cNvPr>
          <p:cNvSpPr>
            <a:spLocks noGrp="1"/>
          </p:cNvSpPr>
          <p:nvPr>
            <p:ph type="sldNum" sz="quarter" idx="12"/>
          </p:nvPr>
        </p:nvSpPr>
        <p:spPr/>
        <p:txBody>
          <a:bodyPr/>
          <a:lstStyle/>
          <a:p>
            <a:fld id="{21BAB6EE-EAEA-4561-8880-8DF9D3AB286A}" type="slidenum">
              <a:rPr lang="en-US" smtClean="0"/>
              <a:pPr/>
              <a:t>10</a:t>
            </a:fld>
            <a:endParaRPr lang="en-US" dirty="0"/>
          </a:p>
        </p:txBody>
      </p:sp>
    </p:spTree>
    <p:extLst>
      <p:ext uri="{BB962C8B-B14F-4D97-AF65-F5344CB8AC3E}">
        <p14:creationId xmlns:p14="http://schemas.microsoft.com/office/powerpoint/2010/main" xmlns="" val="3464979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C4CDAA-B701-42DD-8D67-317C147757AC}"/>
              </a:ext>
            </a:extLst>
          </p:cNvPr>
          <p:cNvSpPr>
            <a:spLocks noGrp="1"/>
          </p:cNvSpPr>
          <p:nvPr>
            <p:ph type="title"/>
          </p:nvPr>
        </p:nvSpPr>
        <p:spPr/>
        <p:txBody>
          <a:bodyPr/>
          <a:lstStyle/>
          <a:p>
            <a:r>
              <a:rPr lang="en-US" dirty="0"/>
              <a:t>Related Work</a:t>
            </a:r>
          </a:p>
        </p:txBody>
      </p:sp>
      <p:sp>
        <p:nvSpPr>
          <p:cNvPr id="4" name="Date Placeholder 3">
            <a:extLst>
              <a:ext uri="{FF2B5EF4-FFF2-40B4-BE49-F238E27FC236}">
                <a16:creationId xmlns:a16="http://schemas.microsoft.com/office/drawing/2014/main" xmlns="" id="{34B176F3-9EB5-41F9-B28F-496FCB657160}"/>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EAB0CC13-B786-4AA1-8E99-F78DD5DA441F}"/>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E456A9D1-96F6-4286-AE95-45ECF354ACE6}"/>
              </a:ext>
            </a:extLst>
          </p:cNvPr>
          <p:cNvSpPr>
            <a:spLocks noGrp="1"/>
          </p:cNvSpPr>
          <p:nvPr>
            <p:ph type="sldNum" sz="quarter" idx="12"/>
          </p:nvPr>
        </p:nvSpPr>
        <p:spPr/>
        <p:txBody>
          <a:bodyPr/>
          <a:lstStyle/>
          <a:p>
            <a:fld id="{21BAB6EE-EAEA-4561-8880-8DF9D3AB286A}" type="slidenum">
              <a:rPr lang="en-US" smtClean="0"/>
              <a:pPr/>
              <a:t>11</a:t>
            </a:fld>
            <a:endParaRPr lang="en-US" dirty="0"/>
          </a:p>
        </p:txBody>
      </p:sp>
      <p:graphicFrame>
        <p:nvGraphicFramePr>
          <p:cNvPr id="7" name="Content Placeholder 6">
            <a:extLst>
              <a:ext uri="{FF2B5EF4-FFF2-40B4-BE49-F238E27FC236}">
                <a16:creationId xmlns:a16="http://schemas.microsoft.com/office/drawing/2014/main" xmlns="" id="{FA78225F-047C-4E64-BA8A-61D48349F7CB}"/>
              </a:ext>
            </a:extLst>
          </p:cNvPr>
          <p:cNvGraphicFramePr>
            <a:graphicFrameLocks noGrp="1"/>
          </p:cNvGraphicFramePr>
          <p:nvPr>
            <p:ph idx="1"/>
          </p:nvPr>
        </p:nvGraphicFramePr>
        <p:xfrm>
          <a:off x="457200" y="1600200"/>
          <a:ext cx="8229600" cy="3657600"/>
        </p:xfrm>
        <a:graphic>
          <a:graphicData uri="http://schemas.openxmlformats.org/drawingml/2006/table">
            <a:tbl>
              <a:tblPr firstRow="1" bandRow="1">
                <a:tableStyleId>{C083E6E3-FA7D-4D7B-A595-EF9225AFEA82}</a:tableStyleId>
              </a:tblPr>
              <a:tblGrid>
                <a:gridCol w="2743200">
                  <a:extLst>
                    <a:ext uri="{9D8B030D-6E8A-4147-A177-3AD203B41FA5}">
                      <a16:colId xmlns:a16="http://schemas.microsoft.com/office/drawing/2014/main" xmlns="" val="20000"/>
                    </a:ext>
                  </a:extLst>
                </a:gridCol>
                <a:gridCol w="2743200">
                  <a:extLst>
                    <a:ext uri="{9D8B030D-6E8A-4147-A177-3AD203B41FA5}">
                      <a16:colId xmlns:a16="http://schemas.microsoft.com/office/drawing/2014/main" xmlns="" val="20001"/>
                    </a:ext>
                  </a:extLst>
                </a:gridCol>
                <a:gridCol w="2743200">
                  <a:extLst>
                    <a:ext uri="{9D8B030D-6E8A-4147-A177-3AD203B41FA5}">
                      <a16:colId xmlns:a16="http://schemas.microsoft.com/office/drawing/2014/main" xmlns="" val="20002"/>
                    </a:ext>
                  </a:extLst>
                </a:gridCol>
              </a:tblGrid>
              <a:tr h="1055355">
                <a:tc>
                  <a:txBody>
                    <a:bodyPr/>
                    <a:lstStyle/>
                    <a:p>
                      <a:r>
                        <a:rPr lang="en-US" sz="2800" dirty="0"/>
                        <a:t>Name</a:t>
                      </a:r>
                    </a:p>
                  </a:txBody>
                  <a:tcPr/>
                </a:tc>
                <a:tc>
                  <a:txBody>
                    <a:bodyPr/>
                    <a:lstStyle/>
                    <a:p>
                      <a:r>
                        <a:rPr lang="en-US" sz="2800" dirty="0"/>
                        <a:t>Weakness</a:t>
                      </a:r>
                    </a:p>
                  </a:txBody>
                  <a:tcPr/>
                </a:tc>
                <a:tc>
                  <a:txBody>
                    <a:bodyPr/>
                    <a:lstStyle/>
                    <a:p>
                      <a:r>
                        <a:rPr lang="en-US" sz="2800" dirty="0"/>
                        <a:t>Proposed project solution</a:t>
                      </a:r>
                    </a:p>
                  </a:txBody>
                  <a:tcPr/>
                </a:tc>
                <a:extLst>
                  <a:ext uri="{0D108BD9-81ED-4DB2-BD59-A6C34878D82A}">
                    <a16:rowId xmlns:a16="http://schemas.microsoft.com/office/drawing/2014/main" xmlns="" val="10000"/>
                  </a:ext>
                </a:extLst>
              </a:tr>
              <a:tr h="2602245">
                <a:tc>
                  <a:txBody>
                    <a:bodyPr/>
                    <a:lstStyle/>
                    <a:p>
                      <a:r>
                        <a:rPr lang="en-US" dirty="0"/>
                        <a:t>Daraz </a:t>
                      </a:r>
                    </a:p>
                  </a:txBody>
                  <a:tcPr/>
                </a:tc>
                <a:tc>
                  <a:txBody>
                    <a:bodyPr/>
                    <a:lstStyle/>
                    <a:p>
                      <a:r>
                        <a:rPr lang="en-US" sz="2400" dirty="0"/>
                        <a:t>All</a:t>
                      </a:r>
                      <a:r>
                        <a:rPr lang="en-US" sz="2400" baseline="0" dirty="0"/>
                        <a:t> shopping items are 2D , which does   not ensure user satisfaction. </a:t>
                      </a:r>
                      <a:endParaRPr lang="en-US" sz="2400" dirty="0"/>
                    </a:p>
                  </a:txBody>
                  <a:tcPr/>
                </a:tc>
                <a:tc>
                  <a:txBody>
                    <a:bodyPr/>
                    <a:lstStyle/>
                    <a:p>
                      <a:r>
                        <a:rPr lang="en-US" sz="2400" dirty="0"/>
                        <a:t>All shopping</a:t>
                      </a:r>
                      <a:r>
                        <a:rPr lang="en-US" sz="2400" baseline="0" dirty="0"/>
                        <a:t> items are in 3D model.</a:t>
                      </a:r>
                      <a:endParaRPr lang="en-US" sz="2400" dirty="0"/>
                    </a:p>
                  </a:txBody>
                  <a:tcPr/>
                </a:tc>
                <a:extLst>
                  <a:ext uri="{0D108BD9-81ED-4DB2-BD59-A6C34878D82A}">
                    <a16:rowId xmlns:a16="http://schemas.microsoft.com/office/drawing/2014/main" xmlns="" val="10001"/>
                  </a:ext>
                </a:extLst>
              </a:tr>
            </a:tbl>
          </a:graphicData>
        </a:graphic>
      </p:graphicFrame>
    </p:spTree>
    <p:extLst>
      <p:ext uri="{BB962C8B-B14F-4D97-AF65-F5344CB8AC3E}">
        <p14:creationId xmlns:p14="http://schemas.microsoft.com/office/powerpoint/2010/main" xmlns="" val="2119466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F52A47-7E04-438B-8011-D91640FD9A21}"/>
              </a:ext>
            </a:extLst>
          </p:cNvPr>
          <p:cNvSpPr>
            <a:spLocks noGrp="1"/>
          </p:cNvSpPr>
          <p:nvPr>
            <p:ph type="title"/>
          </p:nvPr>
        </p:nvSpPr>
        <p:spPr/>
        <p:txBody>
          <a:bodyPr/>
          <a:lstStyle/>
          <a:p>
            <a:r>
              <a:rPr lang="en-US" dirty="0"/>
              <a:t>Objectives</a:t>
            </a:r>
          </a:p>
        </p:txBody>
      </p:sp>
      <p:sp>
        <p:nvSpPr>
          <p:cNvPr id="3" name="Content Placeholder 2">
            <a:extLst>
              <a:ext uri="{FF2B5EF4-FFF2-40B4-BE49-F238E27FC236}">
                <a16:creationId xmlns:a16="http://schemas.microsoft.com/office/drawing/2014/main" xmlns="" id="{266AE0C8-980D-4EFE-9DEA-71A6B8A164D6}"/>
              </a:ext>
            </a:extLst>
          </p:cNvPr>
          <p:cNvSpPr>
            <a:spLocks noGrp="1"/>
          </p:cNvSpPr>
          <p:nvPr>
            <p:ph idx="1"/>
          </p:nvPr>
        </p:nvSpPr>
        <p:spPr/>
        <p:txBody>
          <a:bodyPr>
            <a:normAutofit/>
          </a:bodyPr>
          <a:lstStyle/>
          <a:p>
            <a:pPr>
              <a:buNone/>
            </a:pPr>
            <a:endParaRPr lang="en-US" dirty="0"/>
          </a:p>
          <a:p>
            <a:r>
              <a:rPr lang="en-US" dirty="0"/>
              <a:t>To understand the  3D technology.</a:t>
            </a:r>
          </a:p>
          <a:p>
            <a:r>
              <a:rPr lang="en-US" dirty="0"/>
              <a:t>To import 3D Models of jewelry on website.</a:t>
            </a:r>
          </a:p>
          <a:p>
            <a:pPr lvl="0"/>
            <a:r>
              <a:rPr lang="en-US" dirty="0"/>
              <a:t>To understand web application tools.</a:t>
            </a:r>
          </a:p>
          <a:p>
            <a:r>
              <a:rPr lang="en-IE" dirty="0"/>
              <a:t>To provide user a platform to buy </a:t>
            </a:r>
            <a:r>
              <a:rPr lang="en-US" dirty="0"/>
              <a:t>jewelry online easily</a:t>
            </a:r>
            <a:r>
              <a:rPr lang="en-IE" dirty="0"/>
              <a:t>.</a:t>
            </a:r>
          </a:p>
          <a:p>
            <a:pPr marL="0" indent="0">
              <a:buNone/>
            </a:pPr>
            <a:endParaRPr lang="en-IE" dirty="0"/>
          </a:p>
          <a:p>
            <a:endParaRPr lang="en-US" dirty="0"/>
          </a:p>
        </p:txBody>
      </p:sp>
      <p:sp>
        <p:nvSpPr>
          <p:cNvPr id="4" name="Date Placeholder 3">
            <a:extLst>
              <a:ext uri="{FF2B5EF4-FFF2-40B4-BE49-F238E27FC236}">
                <a16:creationId xmlns:a16="http://schemas.microsoft.com/office/drawing/2014/main" xmlns="" id="{9CF8A061-112C-46FF-9655-A1AAA7D4336C}"/>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E5873A5B-99D0-499C-8C13-163CF553C6A4}"/>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82E0B837-CD5E-4824-80DC-A4CABD5E5962}"/>
              </a:ext>
            </a:extLst>
          </p:cNvPr>
          <p:cNvSpPr>
            <a:spLocks noGrp="1"/>
          </p:cNvSpPr>
          <p:nvPr>
            <p:ph type="sldNum" sz="quarter" idx="12"/>
          </p:nvPr>
        </p:nvSpPr>
        <p:spPr/>
        <p:txBody>
          <a:bodyPr/>
          <a:lstStyle/>
          <a:p>
            <a:fld id="{21BAB6EE-EAEA-4561-8880-8DF9D3AB286A}" type="slidenum">
              <a:rPr lang="en-US" smtClean="0"/>
              <a:pPr/>
              <a:t>12</a:t>
            </a:fld>
            <a:endParaRPr lang="en-US" dirty="0"/>
          </a:p>
        </p:txBody>
      </p:sp>
    </p:spTree>
    <p:extLst>
      <p:ext uri="{BB962C8B-B14F-4D97-AF65-F5344CB8AC3E}">
        <p14:creationId xmlns:p14="http://schemas.microsoft.com/office/powerpoint/2010/main" xmlns="" val="32827445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108700D-9D9E-4685-8F97-2C1037F0CE03}"/>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xmlns="" id="{F35C0ACB-E230-4774-8012-72D40CB6C761}"/>
              </a:ext>
            </a:extLst>
          </p:cNvPr>
          <p:cNvSpPr>
            <a:spLocks noGrp="1"/>
          </p:cNvSpPr>
          <p:nvPr>
            <p:ph idx="1"/>
          </p:nvPr>
        </p:nvSpPr>
        <p:spPr>
          <a:xfrm>
            <a:off x="381000" y="1287606"/>
            <a:ext cx="8229600" cy="4525963"/>
          </a:xfrm>
        </p:spPr>
        <p:txBody>
          <a:bodyPr/>
          <a:lstStyle/>
          <a:p>
            <a:r>
              <a:rPr lang="en-GB" dirty="0"/>
              <a:t>Our System is design to built in incremental model.</a:t>
            </a:r>
          </a:p>
          <a:p>
            <a:r>
              <a:rPr lang="en-GB" dirty="0"/>
              <a:t>Software development life cycle model where project/system is designed, built and tested incrementally.</a:t>
            </a:r>
          </a:p>
          <a:p>
            <a:pPr marL="0" indent="0">
              <a:buNone/>
            </a:pPr>
            <a:endParaRPr lang="en-US" dirty="0"/>
          </a:p>
        </p:txBody>
      </p:sp>
      <p:sp>
        <p:nvSpPr>
          <p:cNvPr id="4" name="Date Placeholder 3">
            <a:extLst>
              <a:ext uri="{FF2B5EF4-FFF2-40B4-BE49-F238E27FC236}">
                <a16:creationId xmlns:a16="http://schemas.microsoft.com/office/drawing/2014/main" xmlns="" id="{94AF468D-AFB5-4D07-89F4-BAC71C43CBE2}"/>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A160DD33-C7C9-4FA7-BAC3-F78011B3BF89}"/>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C8C940BD-480D-414F-82A0-F21DAFB60A4C}"/>
              </a:ext>
            </a:extLst>
          </p:cNvPr>
          <p:cNvSpPr>
            <a:spLocks noGrp="1"/>
          </p:cNvSpPr>
          <p:nvPr>
            <p:ph type="sldNum" sz="quarter" idx="12"/>
          </p:nvPr>
        </p:nvSpPr>
        <p:spPr/>
        <p:txBody>
          <a:bodyPr/>
          <a:lstStyle/>
          <a:p>
            <a:fld id="{21BAB6EE-EAEA-4561-8880-8DF9D3AB286A}" type="slidenum">
              <a:rPr lang="en-US" smtClean="0"/>
              <a:pPr/>
              <a:t>13</a:t>
            </a:fld>
            <a:endParaRPr lang="en-US" dirty="0"/>
          </a:p>
        </p:txBody>
      </p:sp>
      <p:sp>
        <p:nvSpPr>
          <p:cNvPr id="7" name="Rectangle 2">
            <a:extLst>
              <a:ext uri="{FF2B5EF4-FFF2-40B4-BE49-F238E27FC236}">
                <a16:creationId xmlns:a16="http://schemas.microsoft.com/office/drawing/2014/main" xmlns="" id="{D629EAAC-51A9-4435-8DFA-1CC48F7EED24}"/>
              </a:ext>
            </a:extLst>
          </p:cNvPr>
          <p:cNvSpPr>
            <a:spLocks noChangeArrowheads="1"/>
          </p:cNvSpPr>
          <p:nvPr/>
        </p:nvSpPr>
        <p:spPr bwMode="auto">
          <a:xfrm>
            <a:off x="1162050" y="3200400"/>
            <a:ext cx="9144000" cy="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dirty="0"/>
          </a:p>
        </p:txBody>
      </p:sp>
      <p:graphicFrame>
        <p:nvGraphicFramePr>
          <p:cNvPr id="8" name="Object 7">
            <a:extLst>
              <a:ext uri="{FF2B5EF4-FFF2-40B4-BE49-F238E27FC236}">
                <a16:creationId xmlns:a16="http://schemas.microsoft.com/office/drawing/2014/main" xmlns="" id="{E70A4F7B-D583-4FAE-871A-BA59A2A58C00}"/>
              </a:ext>
            </a:extLst>
          </p:cNvPr>
          <p:cNvGraphicFramePr>
            <a:graphicFrameLocks noChangeAspect="1"/>
          </p:cNvGraphicFramePr>
          <p:nvPr>
            <p:extLst>
              <p:ext uri="{D42A27DB-BD31-4B8C-83A1-F6EECF244321}">
                <p14:modId xmlns:p14="http://schemas.microsoft.com/office/powerpoint/2010/main" xmlns="" val="1963381831"/>
              </p:ext>
            </p:extLst>
          </p:nvPr>
        </p:nvGraphicFramePr>
        <p:xfrm>
          <a:off x="406976" y="3809999"/>
          <a:ext cx="8229139" cy="2362197"/>
        </p:xfrm>
        <a:graphic>
          <a:graphicData uri="http://schemas.openxmlformats.org/presentationml/2006/ole">
            <p:oleObj spid="_x0000_s1106" r:id="rId3" imgW="9210676" imgH="2676621" progId="">
              <p:embed/>
            </p:oleObj>
          </a:graphicData>
        </a:graphic>
      </p:graphicFrame>
    </p:spTree>
    <p:extLst>
      <p:ext uri="{BB962C8B-B14F-4D97-AF65-F5344CB8AC3E}">
        <p14:creationId xmlns:p14="http://schemas.microsoft.com/office/powerpoint/2010/main" xmlns="" val="3354508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66CFC54-A232-447C-8CC8-9459FFFEDC69}"/>
              </a:ext>
            </a:extLst>
          </p:cNvPr>
          <p:cNvSpPr>
            <a:spLocks noGrp="1"/>
          </p:cNvSpPr>
          <p:nvPr>
            <p:ph type="title"/>
          </p:nvPr>
        </p:nvSpPr>
        <p:spPr/>
        <p:txBody>
          <a:bodyPr/>
          <a:lstStyle/>
          <a:p>
            <a:r>
              <a:rPr lang="en-US" dirty="0"/>
              <a:t>Increments</a:t>
            </a:r>
          </a:p>
        </p:txBody>
      </p:sp>
      <p:sp>
        <p:nvSpPr>
          <p:cNvPr id="3" name="Content Placeholder 2">
            <a:extLst>
              <a:ext uri="{FF2B5EF4-FFF2-40B4-BE49-F238E27FC236}">
                <a16:creationId xmlns:a16="http://schemas.microsoft.com/office/drawing/2014/main" xmlns="" id="{62F99D17-1D54-49A7-98C4-C98A1F2E015F}"/>
              </a:ext>
            </a:extLst>
          </p:cNvPr>
          <p:cNvSpPr>
            <a:spLocks noGrp="1"/>
          </p:cNvSpPr>
          <p:nvPr>
            <p:ph idx="1"/>
          </p:nvPr>
        </p:nvSpPr>
        <p:spPr/>
        <p:txBody>
          <a:bodyPr/>
          <a:lstStyle/>
          <a:p>
            <a:r>
              <a:rPr lang="en-US" dirty="0"/>
              <a:t>Increment 1</a:t>
            </a:r>
          </a:p>
          <a:p>
            <a:pPr lvl="1"/>
            <a:r>
              <a:rPr lang="en-US" dirty="0"/>
              <a:t>3D Models</a:t>
            </a:r>
          </a:p>
          <a:p>
            <a:r>
              <a:rPr lang="en-US" dirty="0"/>
              <a:t>Increment 2</a:t>
            </a:r>
          </a:p>
          <a:p>
            <a:pPr lvl="1"/>
            <a:r>
              <a:rPr lang="en-US" dirty="0"/>
              <a:t>User Interface</a:t>
            </a:r>
          </a:p>
          <a:p>
            <a:r>
              <a:rPr lang="en-US" dirty="0"/>
              <a:t>Increment 3</a:t>
            </a:r>
          </a:p>
          <a:p>
            <a:pPr lvl="1"/>
            <a:r>
              <a:rPr lang="en-US" dirty="0"/>
              <a:t>3D model integration</a:t>
            </a:r>
          </a:p>
          <a:p>
            <a:r>
              <a:rPr lang="en-US" dirty="0"/>
              <a:t>Increment 4</a:t>
            </a:r>
          </a:p>
          <a:p>
            <a:pPr lvl="1"/>
            <a:r>
              <a:rPr lang="en-US" dirty="0"/>
              <a:t>Back End Development</a:t>
            </a:r>
          </a:p>
        </p:txBody>
      </p:sp>
      <p:sp>
        <p:nvSpPr>
          <p:cNvPr id="4" name="Date Placeholder 3">
            <a:extLst>
              <a:ext uri="{FF2B5EF4-FFF2-40B4-BE49-F238E27FC236}">
                <a16:creationId xmlns:a16="http://schemas.microsoft.com/office/drawing/2014/main" xmlns="" id="{D5AAFCD0-E7AF-4FDD-97B1-94EBEBE81084}"/>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5E0716FC-5F31-4811-8629-4B26B91F351F}"/>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CF82A84C-2B12-4663-8F93-77A230013002}"/>
              </a:ext>
            </a:extLst>
          </p:cNvPr>
          <p:cNvSpPr>
            <a:spLocks noGrp="1"/>
          </p:cNvSpPr>
          <p:nvPr>
            <p:ph type="sldNum" sz="quarter" idx="12"/>
          </p:nvPr>
        </p:nvSpPr>
        <p:spPr/>
        <p:txBody>
          <a:bodyPr/>
          <a:lstStyle/>
          <a:p>
            <a:fld id="{21BAB6EE-EAEA-4561-8880-8DF9D3AB286A}" type="slidenum">
              <a:rPr lang="en-US" smtClean="0"/>
              <a:pPr/>
              <a:t>14</a:t>
            </a:fld>
            <a:endParaRPr lang="en-US" dirty="0"/>
          </a:p>
        </p:txBody>
      </p:sp>
    </p:spTree>
    <p:extLst>
      <p:ext uri="{BB962C8B-B14F-4D97-AF65-F5344CB8AC3E}">
        <p14:creationId xmlns:p14="http://schemas.microsoft.com/office/powerpoint/2010/main" xmlns="" val="3585693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A8A0708-D911-4BC4-A980-B7744BD659AB}"/>
              </a:ext>
            </a:extLst>
          </p:cNvPr>
          <p:cNvSpPr>
            <a:spLocks noGrp="1"/>
          </p:cNvSpPr>
          <p:nvPr>
            <p:ph type="title"/>
          </p:nvPr>
        </p:nvSpPr>
        <p:spPr>
          <a:xfrm>
            <a:off x="628650" y="136525"/>
            <a:ext cx="7886700" cy="930275"/>
          </a:xfrm>
        </p:spPr>
        <p:txBody>
          <a:bodyPr anchor="b">
            <a:normAutofit/>
          </a:bodyPr>
          <a:lstStyle/>
          <a:p>
            <a:r>
              <a:rPr lang="en-US" sz="4000" dirty="0"/>
              <a:t>Tools and Technologies</a:t>
            </a:r>
          </a:p>
        </p:txBody>
      </p:sp>
      <p:sp>
        <p:nvSpPr>
          <p:cNvPr id="4" name="Date Placeholder 3">
            <a:extLst>
              <a:ext uri="{FF2B5EF4-FFF2-40B4-BE49-F238E27FC236}">
                <a16:creationId xmlns:a16="http://schemas.microsoft.com/office/drawing/2014/main" xmlns="" id="{ECE9C596-EEDB-40EB-A96F-79A463DFC5A5}"/>
              </a:ext>
            </a:extLst>
          </p:cNvPr>
          <p:cNvSpPr>
            <a:spLocks noGrp="1"/>
          </p:cNvSpPr>
          <p:nvPr>
            <p:ph type="dt" sz="half" idx="10"/>
          </p:nvPr>
        </p:nvSpPr>
        <p:spPr>
          <a:xfrm>
            <a:off x="628650" y="6356350"/>
            <a:ext cx="2077974" cy="365125"/>
          </a:xfrm>
        </p:spPr>
        <p:txBody>
          <a:bodyPr>
            <a:normAutofit/>
          </a:bodyPr>
          <a:lstStyle/>
          <a:p>
            <a:pPr>
              <a:spcAft>
                <a:spcPts val="600"/>
              </a:spcAft>
            </a:pPr>
            <a:fld id="{82F3B5DC-F211-4E27-AB1C-921E47333A79}" type="datetime1">
              <a:rPr lang="en-US" smtClean="0"/>
              <a:pPr>
                <a:spcAft>
                  <a:spcPts val="600"/>
                </a:spcAft>
              </a:pPr>
              <a:t>12/6/2020</a:t>
            </a:fld>
            <a:endParaRPr lang="en-US"/>
          </a:p>
        </p:txBody>
      </p:sp>
      <p:sp>
        <p:nvSpPr>
          <p:cNvPr id="5" name="Footer Placeholder 4">
            <a:extLst>
              <a:ext uri="{FF2B5EF4-FFF2-40B4-BE49-F238E27FC236}">
                <a16:creationId xmlns:a16="http://schemas.microsoft.com/office/drawing/2014/main" xmlns="" id="{194D36BC-1D23-4996-B450-4A0CEFE1F780}"/>
              </a:ext>
            </a:extLst>
          </p:cNvPr>
          <p:cNvSpPr>
            <a:spLocks noGrp="1"/>
          </p:cNvSpPr>
          <p:nvPr>
            <p:ph type="ftr" sz="quarter" idx="11"/>
          </p:nvPr>
        </p:nvSpPr>
        <p:spPr>
          <a:xfrm>
            <a:off x="3207258" y="6356350"/>
            <a:ext cx="3086100" cy="365125"/>
          </a:xfrm>
        </p:spPr>
        <p:txBody>
          <a:bodyPr>
            <a:normAutofit/>
          </a:bodyPr>
          <a:lstStyle/>
          <a:p>
            <a:pPr algn="l">
              <a:spcAft>
                <a:spcPts val="600"/>
              </a:spcAft>
            </a:pPr>
            <a:r>
              <a:rPr lang="en-US" dirty="0"/>
              <a:t>FYP Internal Presentation</a:t>
            </a:r>
          </a:p>
        </p:txBody>
      </p:sp>
      <p:sp>
        <p:nvSpPr>
          <p:cNvPr id="6" name="Slide Number Placeholder 5">
            <a:extLst>
              <a:ext uri="{FF2B5EF4-FFF2-40B4-BE49-F238E27FC236}">
                <a16:creationId xmlns:a16="http://schemas.microsoft.com/office/drawing/2014/main" xmlns="" id="{CDFA9A37-D23B-4F2E-8862-30788E12CDA3}"/>
              </a:ext>
            </a:extLst>
          </p:cNvPr>
          <p:cNvSpPr>
            <a:spLocks noGrp="1"/>
          </p:cNvSpPr>
          <p:nvPr>
            <p:ph type="sldNum" sz="quarter" idx="12"/>
          </p:nvPr>
        </p:nvSpPr>
        <p:spPr>
          <a:xfrm>
            <a:off x="6457950" y="6356350"/>
            <a:ext cx="2057400" cy="365125"/>
          </a:xfrm>
        </p:spPr>
        <p:txBody>
          <a:bodyPr>
            <a:normAutofit/>
          </a:bodyPr>
          <a:lstStyle/>
          <a:p>
            <a:pPr>
              <a:spcAft>
                <a:spcPts val="600"/>
              </a:spcAft>
            </a:pPr>
            <a:fld id="{21BAB6EE-EAEA-4561-8880-8DF9D3AB286A}" type="slidenum">
              <a:rPr lang="en-US" smtClean="0"/>
              <a:pPr>
                <a:spcAft>
                  <a:spcPts val="600"/>
                </a:spcAft>
              </a:pPr>
              <a:t>15</a:t>
            </a:fld>
            <a:endParaRPr lang="en-US"/>
          </a:p>
        </p:txBody>
      </p:sp>
      <p:graphicFrame>
        <p:nvGraphicFramePr>
          <p:cNvPr id="10" name="Content Placeholder 6">
            <a:extLst>
              <a:ext uri="{FF2B5EF4-FFF2-40B4-BE49-F238E27FC236}">
                <a16:creationId xmlns:a16="http://schemas.microsoft.com/office/drawing/2014/main" xmlns="" id="{699E2745-30EF-4A78-8DCD-5FBEC4FC056D}"/>
              </a:ext>
            </a:extLst>
          </p:cNvPr>
          <p:cNvGraphicFramePr>
            <a:graphicFrameLocks/>
          </p:cNvGraphicFramePr>
          <p:nvPr>
            <p:extLst>
              <p:ext uri="{D42A27DB-BD31-4B8C-83A1-F6EECF244321}">
                <p14:modId xmlns:p14="http://schemas.microsoft.com/office/powerpoint/2010/main" xmlns="" val="975917395"/>
              </p:ext>
            </p:extLst>
          </p:nvPr>
        </p:nvGraphicFramePr>
        <p:xfrm>
          <a:off x="914400" y="1447800"/>
          <a:ext cx="7731253" cy="4267200"/>
        </p:xfrm>
        <a:graphic>
          <a:graphicData uri="http://schemas.openxmlformats.org/drawingml/2006/table">
            <a:tbl>
              <a:tblPr firstRow="1" bandRow="1">
                <a:noFill/>
                <a:tableStyleId>{21E4AEA4-8DFA-4A89-87EB-49C32662AFE0}</a:tableStyleId>
              </a:tblPr>
              <a:tblGrid>
                <a:gridCol w="2934552">
                  <a:extLst>
                    <a:ext uri="{9D8B030D-6E8A-4147-A177-3AD203B41FA5}">
                      <a16:colId xmlns:a16="http://schemas.microsoft.com/office/drawing/2014/main" xmlns="" val="20000"/>
                    </a:ext>
                  </a:extLst>
                </a:gridCol>
                <a:gridCol w="1843210">
                  <a:extLst>
                    <a:ext uri="{9D8B030D-6E8A-4147-A177-3AD203B41FA5}">
                      <a16:colId xmlns:a16="http://schemas.microsoft.com/office/drawing/2014/main" xmlns="" val="20001"/>
                    </a:ext>
                  </a:extLst>
                </a:gridCol>
                <a:gridCol w="2953491">
                  <a:extLst>
                    <a:ext uri="{9D8B030D-6E8A-4147-A177-3AD203B41FA5}">
                      <a16:colId xmlns:a16="http://schemas.microsoft.com/office/drawing/2014/main" xmlns="" val="20002"/>
                    </a:ext>
                  </a:extLst>
                </a:gridCol>
              </a:tblGrid>
              <a:tr h="711200">
                <a:tc>
                  <a:txBody>
                    <a:bodyPr/>
                    <a:lstStyle/>
                    <a:p>
                      <a:r>
                        <a:rPr lang="en-US" sz="1700" b="1">
                          <a:solidFill>
                            <a:srgbClr val="FFFFFF"/>
                          </a:solidFill>
                        </a:rPr>
                        <a:t>Tools </a:t>
                      </a:r>
                    </a:p>
                  </a:txBody>
                  <a:tcPr marL="239797" marR="143878" marT="143878" marB="143878">
                    <a:lnL w="38100" cap="flat" cmpd="sng" algn="ctr">
                      <a:no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700" b="1">
                          <a:solidFill>
                            <a:srgbClr val="FFFFFF"/>
                          </a:solidFill>
                        </a:rPr>
                        <a:t>Version</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noFill/>
                      <a:prstDash val="solid"/>
                    </a:lnT>
                    <a:lnB w="38100" cap="flat" cmpd="sng" algn="ctr">
                      <a:solidFill>
                        <a:srgbClr val="FFFFFF"/>
                      </a:solidFill>
                      <a:prstDash val="solid"/>
                    </a:lnB>
                    <a:solidFill>
                      <a:srgbClr val="636B68">
                        <a:alpha val="69804"/>
                      </a:srgbClr>
                    </a:solidFill>
                  </a:tcPr>
                </a:tc>
                <a:tc>
                  <a:txBody>
                    <a:bodyPr/>
                    <a:lstStyle/>
                    <a:p>
                      <a:r>
                        <a:rPr lang="en-US" sz="1700" b="1">
                          <a:solidFill>
                            <a:srgbClr val="FFFFFF"/>
                          </a:solidFill>
                        </a:rPr>
                        <a:t>Rationale</a:t>
                      </a:r>
                    </a:p>
                  </a:txBody>
                  <a:tcPr marL="239797" marR="143878" marT="143878" marB="143878">
                    <a:lnL w="38100" cap="flat" cmpd="sng" algn="ctr">
                      <a:solidFill>
                        <a:srgbClr val="FFFFFF"/>
                      </a:solidFill>
                      <a:prstDash val="solid"/>
                    </a:lnL>
                    <a:lnR w="38100" cap="flat" cmpd="sng" algn="ctr">
                      <a:noFill/>
                      <a:prstDash val="solid"/>
                    </a:lnR>
                    <a:lnT w="38100" cap="flat" cmpd="sng" algn="ctr">
                      <a:noFill/>
                      <a:prstDash val="solid"/>
                    </a:lnT>
                    <a:lnB w="38100" cap="flat" cmpd="sng" algn="ctr">
                      <a:solidFill>
                        <a:srgbClr val="FFFFFF"/>
                      </a:solidFill>
                      <a:prstDash val="solid"/>
                    </a:lnB>
                    <a:solidFill>
                      <a:srgbClr val="636B68">
                        <a:alpha val="69804"/>
                      </a:srgbClr>
                    </a:solidFill>
                  </a:tcPr>
                </a:tc>
                <a:extLst>
                  <a:ext uri="{0D108BD9-81ED-4DB2-BD59-A6C34878D82A}">
                    <a16:rowId xmlns:a16="http://schemas.microsoft.com/office/drawing/2014/main" xmlns="" val="10000"/>
                  </a:ext>
                </a:extLst>
              </a:tr>
              <a:tr h="711200">
                <a:tc>
                  <a:txBody>
                    <a:bodyPr/>
                    <a:lstStyle/>
                    <a:p>
                      <a:r>
                        <a:rPr lang="en-US" sz="1700">
                          <a:solidFill>
                            <a:schemeClr val="tx1">
                              <a:lumMod val="85000"/>
                              <a:lumOff val="15000"/>
                            </a:schemeClr>
                          </a:solidFill>
                        </a:rPr>
                        <a:t>Ms Word</a:t>
                      </a:r>
                    </a:p>
                  </a:txBody>
                  <a:tcPr marL="239797" marR="143878" marT="143878" marB="143878">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700">
                          <a:solidFill>
                            <a:schemeClr val="tx1">
                              <a:lumMod val="85000"/>
                              <a:lumOff val="15000"/>
                            </a:schemeClr>
                          </a:solidFill>
                        </a:rPr>
                        <a:t>2015</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700">
                          <a:solidFill>
                            <a:schemeClr val="tx1">
                              <a:lumMod val="85000"/>
                              <a:lumOff val="15000"/>
                            </a:schemeClr>
                          </a:solidFill>
                        </a:rPr>
                        <a:t>Documentation</a:t>
                      </a:r>
                    </a:p>
                  </a:txBody>
                  <a:tcPr marL="239797" marR="143878" marT="143878" marB="143878">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xmlns="" val="10001"/>
                  </a:ext>
                </a:extLst>
              </a:tr>
              <a:tr h="711200">
                <a:tc>
                  <a:txBody>
                    <a:bodyPr/>
                    <a:lstStyle/>
                    <a:p>
                      <a:r>
                        <a:rPr lang="en-US" sz="1700">
                          <a:solidFill>
                            <a:schemeClr val="tx1">
                              <a:lumMod val="85000"/>
                              <a:lumOff val="15000"/>
                            </a:schemeClr>
                          </a:solidFill>
                        </a:rPr>
                        <a:t>Power Point</a:t>
                      </a:r>
                    </a:p>
                  </a:txBody>
                  <a:tcPr marL="239797" marR="143878" marT="143878" marB="143878">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700">
                          <a:solidFill>
                            <a:schemeClr val="tx1">
                              <a:lumMod val="85000"/>
                              <a:lumOff val="15000"/>
                            </a:schemeClr>
                          </a:solidFill>
                        </a:rPr>
                        <a:t>2015</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700">
                          <a:solidFill>
                            <a:schemeClr val="tx1">
                              <a:lumMod val="85000"/>
                              <a:lumOff val="15000"/>
                            </a:schemeClr>
                          </a:solidFill>
                        </a:rPr>
                        <a:t>Presentation </a:t>
                      </a:r>
                    </a:p>
                  </a:txBody>
                  <a:tcPr marL="239797" marR="143878" marT="143878" marB="143878">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xmlns="" val="10002"/>
                  </a:ext>
                </a:extLst>
              </a:tr>
              <a:tr h="711200">
                <a:tc>
                  <a:txBody>
                    <a:bodyPr/>
                    <a:lstStyle/>
                    <a:p>
                      <a:r>
                        <a:rPr lang="en-US" sz="1700">
                          <a:solidFill>
                            <a:schemeClr val="tx1">
                              <a:lumMod val="85000"/>
                              <a:lumOff val="15000"/>
                            </a:schemeClr>
                          </a:solidFill>
                        </a:rPr>
                        <a:t>Brackets</a:t>
                      </a:r>
                    </a:p>
                  </a:txBody>
                  <a:tcPr marL="239797" marR="143878" marT="143878" marB="143878">
                    <a:lnL w="38100" cap="flat" cmpd="sng" algn="ctr">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700">
                          <a:solidFill>
                            <a:schemeClr val="tx1">
                              <a:lumMod val="85000"/>
                              <a:lumOff val="15000"/>
                            </a:schemeClr>
                          </a:solidFill>
                        </a:rPr>
                        <a:t>2.8</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tc>
                  <a:txBody>
                    <a:bodyPr/>
                    <a:lstStyle/>
                    <a:p>
                      <a:r>
                        <a:rPr lang="en-US" sz="1700">
                          <a:solidFill>
                            <a:schemeClr val="tx1">
                              <a:lumMod val="85000"/>
                              <a:lumOff val="15000"/>
                            </a:schemeClr>
                          </a:solidFill>
                        </a:rPr>
                        <a:t>Web</a:t>
                      </a:r>
                      <a:r>
                        <a:rPr lang="en-US" sz="1700" baseline="0">
                          <a:solidFill>
                            <a:schemeClr val="tx1">
                              <a:lumMod val="85000"/>
                              <a:lumOff val="15000"/>
                            </a:schemeClr>
                          </a:solidFill>
                        </a:rPr>
                        <a:t> interface</a:t>
                      </a:r>
                      <a:endParaRPr lang="en-US" sz="1700">
                        <a:solidFill>
                          <a:schemeClr val="tx1">
                            <a:lumMod val="85000"/>
                            <a:lumOff val="15000"/>
                          </a:schemeClr>
                        </a:solidFill>
                      </a:endParaRPr>
                    </a:p>
                  </a:txBody>
                  <a:tcPr marL="239797" marR="143878" marT="143878" marB="143878">
                    <a:lnL w="38100" cap="flat" cmpd="sng" algn="ctr">
                      <a:solidFill>
                        <a:srgbClr val="FFFFFF"/>
                      </a:solidFill>
                      <a:prstDash val="solid"/>
                    </a:lnL>
                    <a:lnR w="38100" cap="flat" cmpd="sng" algn="ctr">
                      <a:noFill/>
                      <a:prstDash val="solid"/>
                    </a:lnR>
                    <a:lnT w="38100" cap="flat" cmpd="sng" algn="ctr">
                      <a:solidFill>
                        <a:srgbClr val="FFFFFF"/>
                      </a:solidFill>
                      <a:prstDash val="solid"/>
                    </a:lnT>
                    <a:lnB w="38100" cap="flat" cmpd="sng" algn="ctr">
                      <a:solidFill>
                        <a:srgbClr val="FFFFFF"/>
                      </a:solidFill>
                      <a:prstDash val="solid"/>
                    </a:lnB>
                    <a:solidFill>
                      <a:srgbClr val="878E8B">
                        <a:alpha val="14902"/>
                      </a:srgbClr>
                    </a:solidFill>
                  </a:tcPr>
                </a:tc>
                <a:extLst>
                  <a:ext uri="{0D108BD9-81ED-4DB2-BD59-A6C34878D82A}">
                    <a16:rowId xmlns:a16="http://schemas.microsoft.com/office/drawing/2014/main" xmlns="" val="10003"/>
                  </a:ext>
                </a:extLst>
              </a:tr>
              <a:tr h="711200">
                <a:tc>
                  <a:txBody>
                    <a:bodyPr/>
                    <a:lstStyle/>
                    <a:p>
                      <a:r>
                        <a:rPr lang="en-US" sz="1700">
                          <a:solidFill>
                            <a:schemeClr val="tx1">
                              <a:lumMod val="85000"/>
                              <a:lumOff val="15000"/>
                            </a:schemeClr>
                          </a:solidFill>
                        </a:rPr>
                        <a:t>Blender</a:t>
                      </a:r>
                    </a:p>
                  </a:txBody>
                  <a:tcPr marL="239797" marR="143878" marT="143878" marB="143878">
                    <a:lnL w="12700" cmpd="sng">
                      <a:no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700" dirty="0">
                          <a:solidFill>
                            <a:schemeClr val="tx1">
                              <a:lumMod val="85000"/>
                              <a:lumOff val="15000"/>
                            </a:schemeClr>
                          </a:solidFill>
                        </a:rPr>
                        <a:t>2.8 </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tc>
                  <a:txBody>
                    <a:bodyPr/>
                    <a:lstStyle/>
                    <a:p>
                      <a:r>
                        <a:rPr lang="en-US" sz="1700">
                          <a:solidFill>
                            <a:schemeClr val="tx1">
                              <a:lumMod val="85000"/>
                              <a:lumOff val="15000"/>
                            </a:schemeClr>
                          </a:solidFill>
                        </a:rPr>
                        <a:t>3D models</a:t>
                      </a:r>
                    </a:p>
                  </a:txBody>
                  <a:tcPr marL="239797" marR="143878" marT="143878" marB="143878">
                    <a:lnL w="38100" cap="flat" cmpd="sng" algn="ctr">
                      <a:solidFill>
                        <a:srgbClr val="FFFFFF"/>
                      </a:solidFill>
                      <a:prstDash val="solid"/>
                    </a:lnL>
                    <a:lnR w="12700" cmpd="sng">
                      <a:noFill/>
                      <a:prstDash val="solid"/>
                    </a:lnR>
                    <a:lnT w="38100" cap="flat" cmpd="sng" algn="ctr">
                      <a:solidFill>
                        <a:srgbClr val="FFFFFF"/>
                      </a:solidFill>
                      <a:prstDash val="solid"/>
                    </a:lnT>
                    <a:lnB w="38100" cap="flat" cmpd="sng" algn="ctr">
                      <a:solidFill>
                        <a:srgbClr val="FFFFFF"/>
                      </a:solidFill>
                      <a:prstDash val="solid"/>
                    </a:lnB>
                    <a:solidFill>
                      <a:srgbClr val="878E8B">
                        <a:alpha val="30196"/>
                      </a:srgbClr>
                    </a:solidFill>
                  </a:tcPr>
                </a:tc>
                <a:extLst>
                  <a:ext uri="{0D108BD9-81ED-4DB2-BD59-A6C34878D82A}">
                    <a16:rowId xmlns:a16="http://schemas.microsoft.com/office/drawing/2014/main" xmlns="" val="10004"/>
                  </a:ext>
                </a:extLst>
              </a:tr>
              <a:tr h="711200">
                <a:tc>
                  <a:txBody>
                    <a:bodyPr/>
                    <a:lstStyle/>
                    <a:p>
                      <a:r>
                        <a:rPr lang="en-US" sz="1700">
                          <a:solidFill>
                            <a:schemeClr val="tx1">
                              <a:lumMod val="85000"/>
                              <a:lumOff val="15000"/>
                            </a:schemeClr>
                          </a:solidFill>
                        </a:rPr>
                        <a:t>Visual Paradigm</a:t>
                      </a:r>
                    </a:p>
                  </a:txBody>
                  <a:tcPr marL="239797" marR="143878" marT="143878" marB="143878">
                    <a:lnL w="38100" cap="flat" cmpd="sng" algn="ctr">
                      <a:no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700">
                          <a:solidFill>
                            <a:schemeClr val="tx1">
                              <a:lumMod val="85000"/>
                              <a:lumOff val="15000"/>
                            </a:schemeClr>
                          </a:solidFill>
                        </a:rPr>
                        <a:t>2010</a:t>
                      </a:r>
                    </a:p>
                  </a:txBody>
                  <a:tcPr marL="239797" marR="143878" marT="143878" marB="143878">
                    <a:lnL w="38100" cap="flat" cmpd="sng" algn="ctr">
                      <a:solidFill>
                        <a:srgbClr val="FFFFFF"/>
                      </a:solidFill>
                      <a:prstDash val="solid"/>
                    </a:lnL>
                    <a:lnR w="38100" cap="flat" cmpd="sng" algn="ctr">
                      <a:solidFill>
                        <a:srgbClr val="FFFFFF"/>
                      </a:solidFill>
                      <a:prstDash val="solid"/>
                    </a:lnR>
                    <a:lnT w="38100" cap="flat" cmpd="sng" algn="ctr">
                      <a:solidFill>
                        <a:srgbClr val="FFFFFF"/>
                      </a:solidFill>
                      <a:prstDash val="solid"/>
                    </a:lnT>
                    <a:lnB w="12700" cmpd="sng">
                      <a:noFill/>
                      <a:prstDash val="solid"/>
                    </a:lnB>
                    <a:solidFill>
                      <a:srgbClr val="878E8B">
                        <a:alpha val="14902"/>
                      </a:srgbClr>
                    </a:solidFill>
                  </a:tcPr>
                </a:tc>
                <a:tc>
                  <a:txBody>
                    <a:bodyPr/>
                    <a:lstStyle/>
                    <a:p>
                      <a:r>
                        <a:rPr lang="en-US" sz="1700" dirty="0">
                          <a:solidFill>
                            <a:schemeClr val="tx1">
                              <a:lumMod val="85000"/>
                              <a:lumOff val="15000"/>
                            </a:schemeClr>
                          </a:solidFill>
                        </a:rPr>
                        <a:t>Software Design</a:t>
                      </a:r>
                    </a:p>
                  </a:txBody>
                  <a:tcPr marL="239797" marR="143878" marT="143878" marB="143878">
                    <a:lnL w="38100" cap="flat" cmpd="sng" algn="ctr">
                      <a:solidFill>
                        <a:srgbClr val="FFFFFF"/>
                      </a:solidFill>
                      <a:prstDash val="solid"/>
                    </a:lnL>
                    <a:lnR w="38100" cap="flat" cmpd="sng" algn="ctr">
                      <a:noFill/>
                      <a:prstDash val="solid"/>
                    </a:lnR>
                    <a:lnT w="38100" cap="flat" cmpd="sng" algn="ctr">
                      <a:solidFill>
                        <a:srgbClr val="FFFFFF"/>
                      </a:solidFill>
                      <a:prstDash val="solid"/>
                    </a:lnT>
                    <a:lnB w="12700" cmpd="sng">
                      <a:noFill/>
                      <a:prstDash val="solid"/>
                    </a:lnB>
                    <a:solidFill>
                      <a:srgbClr val="878E8B">
                        <a:alpha val="14902"/>
                      </a:srgbClr>
                    </a:solidFill>
                  </a:tcPr>
                </a:tc>
                <a:extLst>
                  <a:ext uri="{0D108BD9-81ED-4DB2-BD59-A6C34878D82A}">
                    <a16:rowId xmlns:a16="http://schemas.microsoft.com/office/drawing/2014/main" xmlns="" val="2220033356"/>
                  </a:ext>
                </a:extLst>
              </a:tr>
            </a:tbl>
          </a:graphicData>
        </a:graphic>
      </p:graphicFrame>
    </p:spTree>
    <p:extLst>
      <p:ext uri="{BB962C8B-B14F-4D97-AF65-F5344CB8AC3E}">
        <p14:creationId xmlns:p14="http://schemas.microsoft.com/office/powerpoint/2010/main" xmlns="" val="33053452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9A80992-A74E-4F1A-9E43-B1E1DA09703E}"/>
              </a:ext>
            </a:extLst>
          </p:cNvPr>
          <p:cNvSpPr>
            <a:spLocks noGrp="1"/>
          </p:cNvSpPr>
          <p:nvPr>
            <p:ph type="title"/>
          </p:nvPr>
        </p:nvSpPr>
        <p:spPr/>
        <p:txBody>
          <a:bodyPr/>
          <a:lstStyle/>
          <a:p>
            <a:r>
              <a:rPr lang="en-US" dirty="0"/>
              <a:t>Benefit</a:t>
            </a:r>
          </a:p>
        </p:txBody>
      </p:sp>
      <p:sp>
        <p:nvSpPr>
          <p:cNvPr id="3" name="Content Placeholder 2">
            <a:extLst>
              <a:ext uri="{FF2B5EF4-FFF2-40B4-BE49-F238E27FC236}">
                <a16:creationId xmlns:a16="http://schemas.microsoft.com/office/drawing/2014/main" xmlns="" id="{C7DE03C2-FA65-4BD6-8397-2816C395EACE}"/>
              </a:ext>
            </a:extLst>
          </p:cNvPr>
          <p:cNvSpPr>
            <a:spLocks noGrp="1"/>
          </p:cNvSpPr>
          <p:nvPr>
            <p:ph idx="1"/>
          </p:nvPr>
        </p:nvSpPr>
        <p:spPr/>
        <p:txBody>
          <a:bodyPr>
            <a:normAutofit/>
          </a:bodyPr>
          <a:lstStyle/>
          <a:p>
            <a:r>
              <a:rPr lang="en-IE" dirty="0"/>
              <a:t>A customer will be able to see 3D jewellery model</a:t>
            </a:r>
            <a:r>
              <a:rPr lang="en-IE" b="1" i="1" dirty="0"/>
              <a:t>.</a:t>
            </a:r>
          </a:p>
          <a:p>
            <a:r>
              <a:rPr lang="en-US" dirty="0"/>
              <a:t>3D viewer on their websites in a manner  that customers can see from 360 degree all attributes of the jewelry clearly including textures, sizes, colors and many more</a:t>
            </a:r>
            <a:r>
              <a:rPr lang="en-IE" dirty="0"/>
              <a:t>.</a:t>
            </a:r>
          </a:p>
          <a:p>
            <a:r>
              <a:rPr lang="en-IE" dirty="0"/>
              <a:t>By seeing jewellery in 3D shape customer will easily select the jewellery and buy it.</a:t>
            </a:r>
          </a:p>
        </p:txBody>
      </p:sp>
      <p:sp>
        <p:nvSpPr>
          <p:cNvPr id="4" name="Date Placeholder 3">
            <a:extLst>
              <a:ext uri="{FF2B5EF4-FFF2-40B4-BE49-F238E27FC236}">
                <a16:creationId xmlns:a16="http://schemas.microsoft.com/office/drawing/2014/main" xmlns="" id="{9D2CBBB6-6439-4D6F-9523-7CA4621730DC}"/>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C0AA7DFD-CBE3-4438-B2E9-9CA3355D958D}"/>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2A9EE291-696A-4F00-A980-DD65A026209E}"/>
              </a:ext>
            </a:extLst>
          </p:cNvPr>
          <p:cNvSpPr>
            <a:spLocks noGrp="1"/>
          </p:cNvSpPr>
          <p:nvPr>
            <p:ph type="sldNum" sz="quarter" idx="12"/>
          </p:nvPr>
        </p:nvSpPr>
        <p:spPr/>
        <p:txBody>
          <a:bodyPr/>
          <a:lstStyle/>
          <a:p>
            <a:fld id="{21BAB6EE-EAEA-4561-8880-8DF9D3AB286A}" type="slidenum">
              <a:rPr lang="en-US" smtClean="0"/>
              <a:pPr/>
              <a:t>16</a:t>
            </a:fld>
            <a:endParaRPr lang="en-US" dirty="0"/>
          </a:p>
        </p:txBody>
      </p:sp>
    </p:spTree>
    <p:extLst>
      <p:ext uri="{BB962C8B-B14F-4D97-AF65-F5344CB8AC3E}">
        <p14:creationId xmlns:p14="http://schemas.microsoft.com/office/powerpoint/2010/main" xmlns="" val="26859591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67F9FDC-F788-49AE-A230-0EA0427BB011}"/>
              </a:ext>
            </a:extLst>
          </p:cNvPr>
          <p:cNvSpPr>
            <a:spLocks noGrp="1"/>
          </p:cNvSpPr>
          <p:nvPr>
            <p:ph type="title"/>
          </p:nvPr>
        </p:nvSpPr>
        <p:spPr>
          <a:xfrm>
            <a:off x="628650" y="365125"/>
            <a:ext cx="7886700" cy="1325563"/>
          </a:xfrm>
        </p:spPr>
        <p:txBody>
          <a:bodyPr vert="horz" lIns="91440" tIns="45720" rIns="91440" bIns="45720" rtlCol="0" anchor="ctr">
            <a:normAutofit/>
          </a:bodyPr>
          <a:lstStyle/>
          <a:p>
            <a:pPr algn="l">
              <a:lnSpc>
                <a:spcPct val="90000"/>
              </a:lnSpc>
            </a:pPr>
            <a:r>
              <a:rPr lang="en-US" dirty="0"/>
              <a:t>                    3D Models</a:t>
            </a:r>
            <a:br>
              <a:rPr lang="en-US" dirty="0"/>
            </a:br>
            <a:endParaRPr lang="en-US" dirty="0"/>
          </a:p>
        </p:txBody>
      </p:sp>
      <p:pic>
        <p:nvPicPr>
          <p:cNvPr id="8" name="Content Placeholder 7" descr="A picture containing sitting, table, cake, sign&#10;&#10;Description automatically generated">
            <a:extLst>
              <a:ext uri="{FF2B5EF4-FFF2-40B4-BE49-F238E27FC236}">
                <a16:creationId xmlns:a16="http://schemas.microsoft.com/office/drawing/2014/main" xmlns="" id="{4996B683-5460-4588-A1A2-CCC84610CABF}"/>
              </a:ext>
            </a:extLst>
          </p:cNvPr>
          <p:cNvPicPr>
            <a:picLocks noGrp="1" noChangeAspect="1"/>
          </p:cNvPicPr>
          <p:nvPr>
            <p:ph idx="1"/>
          </p:nvPr>
        </p:nvPicPr>
        <p:blipFill rotWithShape="1">
          <a:blip r:embed="rId2" cstate="print">
            <a:extLst>
              <a:ext uri="{28A0092B-C50C-407E-A947-70E740481C1C}">
                <a14:useLocalDpi xmlns:a14="http://schemas.microsoft.com/office/drawing/2010/main" xmlns="" val="0"/>
              </a:ext>
            </a:extLst>
          </a:blip>
          <a:srcRect r="2" b="2005"/>
          <a:stretch/>
        </p:blipFill>
        <p:spPr>
          <a:xfrm>
            <a:off x="621506" y="1690688"/>
            <a:ext cx="7893844" cy="4557712"/>
          </a:xfrm>
          <a:prstGeom prst="rect">
            <a:avLst/>
          </a:prstGeom>
        </p:spPr>
      </p:pic>
      <p:sp>
        <p:nvSpPr>
          <p:cNvPr id="4" name="Date Placeholder 3">
            <a:extLst>
              <a:ext uri="{FF2B5EF4-FFF2-40B4-BE49-F238E27FC236}">
                <a16:creationId xmlns:a16="http://schemas.microsoft.com/office/drawing/2014/main" xmlns="" id="{4D4226B6-6DA2-46F0-9544-409C83FF20B9}"/>
              </a:ext>
            </a:extLst>
          </p:cNvPr>
          <p:cNvSpPr>
            <a:spLocks noGrp="1"/>
          </p:cNvSpPr>
          <p:nvPr>
            <p:ph type="dt" sz="half" idx="10"/>
          </p:nvPr>
        </p:nvSpPr>
        <p:spPr>
          <a:xfrm>
            <a:off x="628650" y="6356350"/>
            <a:ext cx="2057400" cy="365125"/>
          </a:xfrm>
        </p:spPr>
        <p:txBody>
          <a:bodyPr vert="horz" lIns="91440" tIns="45720" rIns="91440" bIns="45720" rtlCol="0" anchor="ctr">
            <a:normAutofit/>
          </a:bodyPr>
          <a:lstStyle/>
          <a:p>
            <a:pPr defTabSz="457200">
              <a:spcAft>
                <a:spcPts val="600"/>
              </a:spcAft>
            </a:pPr>
            <a:fld id="{82F3B5DC-F211-4E27-AB1C-921E47333A79}" type="datetime1">
              <a:rPr lang="en-US" smtClean="0"/>
              <a:pPr defTabSz="457200">
                <a:spcAft>
                  <a:spcPts val="600"/>
                </a:spcAft>
              </a:pPr>
              <a:t>12/6/2020</a:t>
            </a:fld>
            <a:endParaRPr lang="en-US"/>
          </a:p>
        </p:txBody>
      </p:sp>
      <p:sp>
        <p:nvSpPr>
          <p:cNvPr id="5" name="Footer Placeholder 4">
            <a:extLst>
              <a:ext uri="{FF2B5EF4-FFF2-40B4-BE49-F238E27FC236}">
                <a16:creationId xmlns:a16="http://schemas.microsoft.com/office/drawing/2014/main" xmlns="" id="{043EBD83-A42E-4D58-A703-FE15E63C4221}"/>
              </a:ext>
            </a:extLst>
          </p:cNvPr>
          <p:cNvSpPr>
            <a:spLocks noGrp="1"/>
          </p:cNvSpPr>
          <p:nvPr>
            <p:ph type="ftr" sz="quarter" idx="11"/>
          </p:nvPr>
        </p:nvSpPr>
        <p:spPr>
          <a:xfrm>
            <a:off x="3028950" y="6356350"/>
            <a:ext cx="3086100" cy="365125"/>
          </a:xfrm>
        </p:spPr>
        <p:txBody>
          <a:bodyPr vert="horz" lIns="91440" tIns="45720" rIns="91440" bIns="45720" rtlCol="0" anchor="ctr">
            <a:normAutofit/>
          </a:bodyPr>
          <a:lstStyle/>
          <a:p>
            <a:pPr defTabSz="457200">
              <a:spcAft>
                <a:spcPts val="600"/>
              </a:spcAft>
            </a:pPr>
            <a:r>
              <a:rPr lang="en-US" dirty="0"/>
              <a:t>FYP Internal Presentation</a:t>
            </a:r>
          </a:p>
          <a:p>
            <a:pPr defTabSz="457200">
              <a:spcAft>
                <a:spcPts val="600"/>
              </a:spcAft>
            </a:pPr>
            <a:endParaRPr lang="en-US" kern="1200" dirty="0">
              <a:solidFill>
                <a:schemeClr val="tx1">
                  <a:tint val="75000"/>
                </a:schemeClr>
              </a:solidFill>
              <a:latin typeface="+mn-lt"/>
              <a:ea typeface="+mn-ea"/>
              <a:cs typeface="+mn-cs"/>
            </a:endParaRPr>
          </a:p>
        </p:txBody>
      </p:sp>
      <p:sp>
        <p:nvSpPr>
          <p:cNvPr id="6" name="Slide Number Placeholder 5">
            <a:extLst>
              <a:ext uri="{FF2B5EF4-FFF2-40B4-BE49-F238E27FC236}">
                <a16:creationId xmlns:a16="http://schemas.microsoft.com/office/drawing/2014/main" xmlns="" id="{20AC94BE-3F3D-41E5-BB20-99C463E9CFD1}"/>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defTabSz="457200">
              <a:spcAft>
                <a:spcPts val="600"/>
              </a:spcAft>
            </a:pPr>
            <a:fld id="{21BAB6EE-EAEA-4561-8880-8DF9D3AB286A}" type="slidenum">
              <a:rPr lang="en-US" smtClean="0"/>
              <a:pPr defTabSz="457200">
                <a:spcAft>
                  <a:spcPts val="600"/>
                </a:spcAft>
              </a:pPr>
              <a:t>17</a:t>
            </a:fld>
            <a:endParaRPr lang="en-US"/>
          </a:p>
        </p:txBody>
      </p:sp>
    </p:spTree>
    <p:extLst>
      <p:ext uri="{BB962C8B-B14F-4D97-AF65-F5344CB8AC3E}">
        <p14:creationId xmlns:p14="http://schemas.microsoft.com/office/powerpoint/2010/main" xmlns="" val="839129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FC8A9FB-3039-4E0D-A673-86955865CB48}"/>
              </a:ext>
            </a:extLst>
          </p:cNvPr>
          <p:cNvSpPr>
            <a:spLocks noGrp="1"/>
          </p:cNvSpPr>
          <p:nvPr>
            <p:ph type="title"/>
          </p:nvPr>
        </p:nvSpPr>
        <p:spPr>
          <a:xfrm>
            <a:off x="628650" y="365125"/>
            <a:ext cx="7886700" cy="1325563"/>
          </a:xfrm>
        </p:spPr>
        <p:txBody>
          <a:bodyPr vert="horz" lIns="91440" tIns="45720" rIns="91440" bIns="45720" rtlCol="0" anchor="ctr">
            <a:normAutofit/>
          </a:bodyPr>
          <a:lstStyle/>
          <a:p>
            <a:pPr algn="l">
              <a:lnSpc>
                <a:spcPct val="90000"/>
              </a:lnSpc>
            </a:pPr>
            <a:r>
              <a:rPr lang="en-US"/>
              <a:t>Cont</a:t>
            </a:r>
            <a:r>
              <a:rPr lang="en-US" dirty="0"/>
              <a:t>…</a:t>
            </a:r>
          </a:p>
        </p:txBody>
      </p:sp>
      <p:pic>
        <p:nvPicPr>
          <p:cNvPr id="8" name="Content Placeholder 7" descr="A picture containing table, sitting, cup, white&#10;&#10;Description automatically generated">
            <a:extLst>
              <a:ext uri="{FF2B5EF4-FFF2-40B4-BE49-F238E27FC236}">
                <a16:creationId xmlns:a16="http://schemas.microsoft.com/office/drawing/2014/main" xmlns="" id="{FAF4AF5B-563F-4110-AC0A-16E142D0C7B3}"/>
              </a:ext>
            </a:extLst>
          </p:cNvPr>
          <p:cNvPicPr>
            <a:picLocks noGrp="1" noChangeAspect="1"/>
          </p:cNvPicPr>
          <p:nvPr>
            <p:ph idx="1"/>
          </p:nvPr>
        </p:nvPicPr>
        <p:blipFill rotWithShape="1">
          <a:blip r:embed="rId2" cstate="print">
            <a:extLst>
              <a:ext uri="{28A0092B-C50C-407E-A947-70E740481C1C}">
                <a14:useLocalDpi xmlns:a14="http://schemas.microsoft.com/office/drawing/2010/main" xmlns="" val="0"/>
              </a:ext>
            </a:extLst>
          </a:blip>
          <a:srcRect t="11714" r="2" b="7224"/>
          <a:stretch/>
        </p:blipFill>
        <p:spPr>
          <a:xfrm>
            <a:off x="621506" y="1447800"/>
            <a:ext cx="7893844" cy="4729164"/>
          </a:xfrm>
          <a:prstGeom prst="rect">
            <a:avLst/>
          </a:prstGeom>
        </p:spPr>
      </p:pic>
      <p:sp>
        <p:nvSpPr>
          <p:cNvPr id="4" name="Date Placeholder 3">
            <a:extLst>
              <a:ext uri="{FF2B5EF4-FFF2-40B4-BE49-F238E27FC236}">
                <a16:creationId xmlns:a16="http://schemas.microsoft.com/office/drawing/2014/main" xmlns="" id="{48089CF5-B756-43DA-808F-F97966537931}"/>
              </a:ext>
            </a:extLst>
          </p:cNvPr>
          <p:cNvSpPr>
            <a:spLocks noGrp="1"/>
          </p:cNvSpPr>
          <p:nvPr>
            <p:ph type="dt" sz="half" idx="10"/>
          </p:nvPr>
        </p:nvSpPr>
        <p:spPr>
          <a:xfrm>
            <a:off x="628650" y="6356350"/>
            <a:ext cx="2057400" cy="365125"/>
          </a:xfrm>
        </p:spPr>
        <p:txBody>
          <a:bodyPr vert="horz" lIns="91440" tIns="45720" rIns="91440" bIns="45720" rtlCol="0" anchor="ctr">
            <a:normAutofit/>
          </a:bodyPr>
          <a:lstStyle/>
          <a:p>
            <a:pPr defTabSz="457200">
              <a:spcAft>
                <a:spcPts val="600"/>
              </a:spcAft>
            </a:pPr>
            <a:fld id="{82F3B5DC-F211-4E27-AB1C-921E47333A79}" type="datetime1">
              <a:rPr lang="en-US" smtClean="0"/>
              <a:pPr defTabSz="457200">
                <a:spcAft>
                  <a:spcPts val="600"/>
                </a:spcAft>
              </a:pPr>
              <a:t>12/6/2020</a:t>
            </a:fld>
            <a:endParaRPr lang="en-US"/>
          </a:p>
        </p:txBody>
      </p:sp>
      <p:sp>
        <p:nvSpPr>
          <p:cNvPr id="5" name="Footer Placeholder 4">
            <a:extLst>
              <a:ext uri="{FF2B5EF4-FFF2-40B4-BE49-F238E27FC236}">
                <a16:creationId xmlns:a16="http://schemas.microsoft.com/office/drawing/2014/main" xmlns="" id="{B004ACBD-0D3B-483E-A4D4-42D06CE3DAAC}"/>
              </a:ext>
            </a:extLst>
          </p:cNvPr>
          <p:cNvSpPr>
            <a:spLocks noGrp="1"/>
          </p:cNvSpPr>
          <p:nvPr>
            <p:ph type="ftr" sz="quarter" idx="11"/>
          </p:nvPr>
        </p:nvSpPr>
        <p:spPr>
          <a:xfrm>
            <a:off x="3028950" y="6356350"/>
            <a:ext cx="3086100" cy="365125"/>
          </a:xfrm>
        </p:spPr>
        <p:txBody>
          <a:bodyPr vert="horz" lIns="91440" tIns="45720" rIns="91440" bIns="45720" rtlCol="0" anchor="ctr">
            <a:normAutofit/>
          </a:bodyPr>
          <a:lstStyle/>
          <a:p>
            <a:pPr defTabSz="457200">
              <a:spcAft>
                <a:spcPts val="600"/>
              </a:spcAft>
            </a:pPr>
            <a:r>
              <a:rPr lang="en-US" dirty="0"/>
              <a:t>FYP Internal Presentation</a:t>
            </a:r>
          </a:p>
          <a:p>
            <a:pPr defTabSz="457200">
              <a:spcAft>
                <a:spcPts val="600"/>
              </a:spcAft>
            </a:pPr>
            <a:endParaRPr lang="en-US" kern="1200" dirty="0">
              <a:solidFill>
                <a:schemeClr val="tx1">
                  <a:tint val="75000"/>
                </a:schemeClr>
              </a:solidFill>
              <a:latin typeface="+mn-lt"/>
              <a:ea typeface="+mn-ea"/>
              <a:cs typeface="+mn-cs"/>
            </a:endParaRPr>
          </a:p>
        </p:txBody>
      </p:sp>
      <p:sp>
        <p:nvSpPr>
          <p:cNvPr id="6" name="Slide Number Placeholder 5">
            <a:extLst>
              <a:ext uri="{FF2B5EF4-FFF2-40B4-BE49-F238E27FC236}">
                <a16:creationId xmlns:a16="http://schemas.microsoft.com/office/drawing/2014/main" xmlns="" id="{886AE357-CA89-4837-831A-18FFE08A90BB}"/>
              </a:ext>
            </a:extLst>
          </p:cNvPr>
          <p:cNvSpPr>
            <a:spLocks noGrp="1"/>
          </p:cNvSpPr>
          <p:nvPr>
            <p:ph type="sldNum" sz="quarter" idx="12"/>
          </p:nvPr>
        </p:nvSpPr>
        <p:spPr>
          <a:xfrm>
            <a:off x="6457950" y="6356350"/>
            <a:ext cx="2057400" cy="365125"/>
          </a:xfrm>
        </p:spPr>
        <p:txBody>
          <a:bodyPr vert="horz" lIns="91440" tIns="45720" rIns="91440" bIns="45720" rtlCol="0" anchor="ctr">
            <a:normAutofit/>
          </a:bodyPr>
          <a:lstStyle/>
          <a:p>
            <a:pPr defTabSz="457200">
              <a:spcAft>
                <a:spcPts val="600"/>
              </a:spcAft>
            </a:pPr>
            <a:fld id="{21BAB6EE-EAEA-4561-8880-8DF9D3AB286A}" type="slidenum">
              <a:rPr lang="en-US" smtClean="0"/>
              <a:pPr defTabSz="457200">
                <a:spcAft>
                  <a:spcPts val="600"/>
                </a:spcAft>
              </a:pPr>
              <a:t>18</a:t>
            </a:fld>
            <a:endParaRPr lang="en-US"/>
          </a:p>
        </p:txBody>
      </p:sp>
    </p:spTree>
    <p:extLst>
      <p:ext uri="{BB962C8B-B14F-4D97-AF65-F5344CB8AC3E}">
        <p14:creationId xmlns:p14="http://schemas.microsoft.com/office/powerpoint/2010/main" xmlns="" val="18406028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Explanation</a:t>
            </a:r>
          </a:p>
        </p:txBody>
      </p:sp>
      <p:sp>
        <p:nvSpPr>
          <p:cNvPr id="3" name="Date Placeholder 2"/>
          <p:cNvSpPr>
            <a:spLocks noGrp="1"/>
          </p:cNvSpPr>
          <p:nvPr>
            <p:ph type="dt" sz="half" idx="10"/>
          </p:nvPr>
        </p:nvSpPr>
        <p:spPr/>
        <p:txBody>
          <a:bodyPr/>
          <a:lstStyle/>
          <a:p>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19</a:t>
            </a:fld>
            <a:endParaRPr lang="en-US" dirty="0"/>
          </a:p>
        </p:txBody>
      </p:sp>
      <p:sp>
        <p:nvSpPr>
          <p:cNvPr id="6" name="Title 1">
            <a:extLst>
              <a:ext uri="{FF2B5EF4-FFF2-40B4-BE49-F238E27FC236}">
                <a16:creationId xmlns:a16="http://schemas.microsoft.com/office/drawing/2014/main" xmlns="" id="{0D848D4E-76A2-4662-8123-ABFD6BA5989F}"/>
              </a:ext>
            </a:extLst>
          </p:cNvPr>
          <p:cNvSpPr txBox="1">
            <a:spLocks/>
          </p:cNvSpPr>
          <p:nvPr/>
        </p:nvSpPr>
        <p:spPr>
          <a:xfrm>
            <a:off x="609600" y="427038"/>
            <a:ext cx="8229600" cy="11430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endParaRPr kumimoji="0" lang="x-none" sz="4400" b="0" i="0" u="none" strike="noStrike" kern="1200" cap="none" spc="0" normalizeH="0" baseline="0" noProof="0" dirty="0">
              <a:ln>
                <a:noFill/>
              </a:ln>
              <a:solidFill>
                <a:schemeClr val="tx1"/>
              </a:solidFill>
              <a:effectLst/>
              <a:uLnTx/>
              <a:uFillTx/>
              <a:latin typeface="+mj-lt"/>
              <a:ea typeface="+mj-ea"/>
              <a:cs typeface="+mj-cs"/>
            </a:endParaRPr>
          </a:p>
        </p:txBody>
      </p:sp>
      <p:sp>
        <p:nvSpPr>
          <p:cNvPr id="7" name="Content Placeholder 2">
            <a:extLst>
              <a:ext uri="{FF2B5EF4-FFF2-40B4-BE49-F238E27FC236}">
                <a16:creationId xmlns:a16="http://schemas.microsoft.com/office/drawing/2014/main" xmlns="" id="{6FCB38B0-D90B-45BD-B640-F1EEC16660B6}"/>
              </a:ext>
            </a:extLst>
          </p:cNvPr>
          <p:cNvSpPr txBox="1">
            <a:spLocks/>
          </p:cNvSpPr>
          <p:nvPr/>
        </p:nvSpPr>
        <p:spPr>
          <a:xfrm>
            <a:off x="304800" y="1570038"/>
            <a:ext cx="8991600" cy="4938712"/>
          </a:xfrm>
          <a:prstGeom prst="rect">
            <a:avLst/>
          </a:prstGeom>
        </p:spPr>
        <p:txBody>
          <a:bodyPr>
            <a:normAutofit/>
          </a:bodyPr>
          <a:lstStyle/>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3200" b="0" i="0" u="none" strike="noStrike" kern="1200" cap="none" spc="0" normalizeH="0" baseline="0" noProof="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Extrude duplicate vertices, keeping the new geometry connected with the original vertices.</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Loop Cut and Slide tool creates a cut through the whole loop you select.</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Subdivision Surface modifier used to split faces of a mesh into smaller faces, to give smooth appearance.</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Join is selection based, To attach multiple objects together first they must be selected.</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x-none" sz="24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Date Placeholder 3">
            <a:extLst>
              <a:ext uri="{FF2B5EF4-FFF2-40B4-BE49-F238E27FC236}">
                <a16:creationId xmlns:a16="http://schemas.microsoft.com/office/drawing/2014/main" xmlns="" id="{77FC2834-379C-4491-8930-1EE4721A1944}"/>
              </a:ext>
            </a:extLst>
          </p:cNvPr>
          <p:cNvSpPr txBox="1">
            <a:spLocks/>
          </p:cNvSpPr>
          <p:nvPr/>
        </p:nvSpPr>
        <p:spPr>
          <a:xfrm>
            <a:off x="609600" y="6508750"/>
            <a:ext cx="2133600" cy="365125"/>
          </a:xfrm>
          <a:prstGeom prst="rect">
            <a:avLst/>
          </a:prstGeom>
        </p:spPr>
        <p:txBody>
          <a:bodyPr vert="horz" lIns="91440" tIns="45720" rIns="91440" bIns="4572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fld id="{82F3B5DC-F211-4E27-AB1C-921E47333A79}" type="datetime1">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12/6/2020</a:t>
            </a:fld>
            <a:endPar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9" name="Footer Placeholder 4">
            <a:extLst>
              <a:ext uri="{FF2B5EF4-FFF2-40B4-BE49-F238E27FC236}">
                <a16:creationId xmlns:a16="http://schemas.microsoft.com/office/drawing/2014/main" xmlns="" id="{2874A8C9-38F4-4AF4-817E-3518DA2AE6B0}"/>
              </a:ext>
            </a:extLst>
          </p:cNvPr>
          <p:cNvSpPr txBox="1">
            <a:spLocks/>
          </p:cNvSpPr>
          <p:nvPr/>
        </p:nvSpPr>
        <p:spPr>
          <a:xfrm>
            <a:off x="3276600" y="6324600"/>
            <a:ext cx="2895600" cy="549275"/>
          </a:xfrm>
          <a:prstGeom prst="rect">
            <a:avLst/>
          </a:prstGeom>
        </p:spPr>
        <p:txBody>
          <a:bodyPr vert="horz"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0" name="Slide Number Placeholder 5">
            <a:extLst>
              <a:ext uri="{FF2B5EF4-FFF2-40B4-BE49-F238E27FC236}">
                <a16:creationId xmlns:a16="http://schemas.microsoft.com/office/drawing/2014/main" xmlns="" id="{7C04C004-454A-4FB4-88FC-465C7BA23FE7}"/>
              </a:ext>
            </a:extLst>
          </p:cNvPr>
          <p:cNvSpPr txBox="1">
            <a:spLocks/>
          </p:cNvSpPr>
          <p:nvPr/>
        </p:nvSpPr>
        <p:spPr>
          <a:xfrm>
            <a:off x="6705600" y="6508750"/>
            <a:ext cx="2133600" cy="365125"/>
          </a:xfrm>
          <a:prstGeom prst="rect">
            <a:avLst/>
          </a:prstGeom>
        </p:spPr>
        <p:txBody>
          <a:bodyPr vert="horz" lIns="91440" tIns="45720" rIns="91440" bIns="45720"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fld id="{21BAB6EE-EAEA-4561-8880-8DF9D3AB286A}" type="slidenum">
              <a:rPr kumimoji="0" lang="en-US" sz="1200" b="0" i="0" u="none" strike="noStrike" kern="1200" cap="none" spc="0" normalizeH="0" baseline="0" noProof="0" smtClean="0">
                <a:ln>
                  <a:noFill/>
                </a:ln>
                <a:solidFill>
                  <a:schemeClr val="tx1">
                    <a:tint val="75000"/>
                  </a:schemeClr>
                </a:solidFill>
                <a:effectLst/>
                <a:uLnTx/>
                <a:uFillTx/>
                <a:latin typeface="+mn-lt"/>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p:cNvPicPr>
          <p:nvPr/>
        </p:nvPicPr>
        <p:blipFill>
          <a:blip r:embed="rId2" cstate="print">
            <a:extLst>
              <a:ext uri="{28A0092B-C50C-407E-A947-70E740481C1C}">
                <a14:useLocalDpi xmlns:a14="http://schemas.microsoft.com/office/drawing/2010/main" xmlns="" val="0"/>
              </a:ext>
            </a:extLst>
          </a:blip>
          <a:stretch>
            <a:fillRect/>
          </a:stretch>
        </p:blipFill>
        <p:spPr>
          <a:xfrm>
            <a:off x="3730752" y="749808"/>
            <a:ext cx="1302336" cy="1298448"/>
          </a:xfrm>
          <a:prstGeom prst="rect">
            <a:avLst/>
          </a:prstGeom>
        </p:spPr>
      </p:pic>
      <p:sp>
        <p:nvSpPr>
          <p:cNvPr id="2" name="Title 1"/>
          <p:cNvSpPr>
            <a:spLocks noGrp="1"/>
          </p:cNvSpPr>
          <p:nvPr>
            <p:ph type="title"/>
          </p:nvPr>
        </p:nvSpPr>
        <p:spPr>
          <a:xfrm>
            <a:off x="330958" y="-96699"/>
            <a:ext cx="8229600" cy="846507"/>
          </a:xfrm>
        </p:spPr>
        <p:txBody>
          <a:bodyPr>
            <a:noAutofit/>
          </a:bodyPr>
          <a:lstStyle/>
          <a:p>
            <a:r>
              <a:rPr lang="en-US" sz="2800" b="1" dirty="0"/>
              <a:t>Online 3D Jewelry Shop with Recommender</a:t>
            </a:r>
            <a:endParaRPr lang="en-US" sz="2800" dirty="0">
              <a:latin typeface="Times New Roman" pitchFamily="18" charset="0"/>
              <a:cs typeface="Times New Roman" pitchFamily="18" charset="0"/>
            </a:endParaRPr>
          </a:p>
        </p:txBody>
      </p:sp>
      <p:sp>
        <p:nvSpPr>
          <p:cNvPr id="5" name="Rectangle 4"/>
          <p:cNvSpPr/>
          <p:nvPr/>
        </p:nvSpPr>
        <p:spPr>
          <a:xfrm>
            <a:off x="76200" y="2045366"/>
            <a:ext cx="8763000" cy="4093428"/>
          </a:xfrm>
          <a:prstGeom prst="rect">
            <a:avLst/>
          </a:prstGeom>
        </p:spPr>
        <p:txBody>
          <a:bodyPr wrap="square">
            <a:spAutoFit/>
          </a:bodyPr>
          <a:lstStyle/>
          <a:p>
            <a:pPr algn="ctr"/>
            <a:r>
              <a:rPr lang="en-US" sz="2000" b="1" u="sng" dirty="0">
                <a:solidFill>
                  <a:schemeClr val="tx1"/>
                </a:solidFill>
                <a:latin typeface="Times New Roman" pitchFamily="18" charset="0"/>
                <a:cs typeface="Times New Roman" pitchFamily="18" charset="0"/>
              </a:rPr>
              <a:t/>
            </a:r>
            <a:br>
              <a:rPr lang="en-US" sz="2000" b="1" u="sng" dirty="0">
                <a:solidFill>
                  <a:schemeClr val="tx1"/>
                </a:solidFill>
                <a:latin typeface="Times New Roman" pitchFamily="18" charset="0"/>
                <a:cs typeface="Times New Roman" pitchFamily="18" charset="0"/>
              </a:rPr>
            </a:br>
            <a:r>
              <a:rPr lang="en-US" sz="2000" b="1" u="sng" dirty="0">
                <a:solidFill>
                  <a:schemeClr val="tx1"/>
                </a:solidFill>
                <a:latin typeface="Times New Roman" pitchFamily="18" charset="0"/>
                <a:cs typeface="Times New Roman" pitchFamily="18" charset="0"/>
              </a:rPr>
              <a:t>Supervised by</a:t>
            </a:r>
            <a:r>
              <a:rPr lang="en-US" sz="2000" b="1" u="sng" dirty="0">
                <a:latin typeface="Times New Roman" pitchFamily="18" charset="0"/>
                <a:cs typeface="Times New Roman" pitchFamily="18" charset="0"/>
              </a:rPr>
              <a:t>:</a:t>
            </a:r>
            <a:endParaRPr lang="en-US" sz="2000" b="1" u="sng" dirty="0">
              <a:solidFill>
                <a:schemeClr val="tx1"/>
              </a:solidFill>
              <a:latin typeface="Times New Roman" pitchFamily="18" charset="0"/>
              <a:cs typeface="Times New Roman" pitchFamily="18" charset="0"/>
            </a:endParaRPr>
          </a:p>
          <a:p>
            <a:pPr algn="ctr"/>
            <a:r>
              <a:rPr lang="en-US" sz="2000" dirty="0">
                <a:latin typeface="Times New Roman" pitchFamily="18" charset="0"/>
                <a:cs typeface="Times New Roman" pitchFamily="18" charset="0"/>
              </a:rPr>
              <a:t>Ma’am Sadia Ijaz</a:t>
            </a:r>
          </a:p>
          <a:p>
            <a:pPr algn="ctr"/>
            <a:endParaRPr lang="en-US" sz="2000" u="sng" dirty="0">
              <a:latin typeface="Times New Roman" pitchFamily="18" charset="0"/>
              <a:cs typeface="Times New Roman" pitchFamily="18" charset="0"/>
            </a:endParaRPr>
          </a:p>
          <a:p>
            <a:pPr algn="ctr"/>
            <a:endParaRPr lang="en-US" sz="2000" u="sng" dirty="0">
              <a:latin typeface="Times New Roman" pitchFamily="18" charset="0"/>
              <a:cs typeface="Times New Roman" pitchFamily="18" charset="0"/>
            </a:endParaRPr>
          </a:p>
          <a:p>
            <a:pPr algn="ctr"/>
            <a:r>
              <a:rPr lang="en-US" sz="2000" b="1" u="sng" dirty="0">
                <a:solidFill>
                  <a:schemeClr val="tx1"/>
                </a:solidFill>
                <a:latin typeface="Times New Roman" pitchFamily="18" charset="0"/>
                <a:cs typeface="Times New Roman" pitchFamily="18" charset="0"/>
              </a:rPr>
              <a:t>Group Members:</a:t>
            </a:r>
          </a:p>
          <a:p>
            <a:pPr algn="ctr"/>
            <a:r>
              <a:rPr lang="en-US" sz="2000" dirty="0">
                <a:latin typeface="Times New Roman" pitchFamily="18" charset="0"/>
                <a:cs typeface="Times New Roman" pitchFamily="18" charset="0"/>
              </a:rPr>
              <a:t>[</a:t>
            </a:r>
            <a:r>
              <a:rPr lang="en-US" sz="2000" dirty="0" err="1">
                <a:latin typeface="Times New Roman" pitchFamily="18" charset="0"/>
                <a:cs typeface="Times New Roman" pitchFamily="18" charset="0"/>
              </a:rPr>
              <a:t>Fizza</a:t>
            </a:r>
            <a:r>
              <a:rPr lang="en-US" sz="2000" dirty="0">
                <a:latin typeface="Times New Roman" pitchFamily="18" charset="0"/>
                <a:cs typeface="Times New Roman" pitchFamily="18" charset="0"/>
              </a:rPr>
              <a:t> </a:t>
            </a:r>
            <a:r>
              <a:rPr lang="en-US" sz="2000" dirty="0" err="1">
                <a:latin typeface="Times New Roman" pitchFamily="18" charset="0"/>
                <a:cs typeface="Times New Roman" pitchFamily="18" charset="0"/>
              </a:rPr>
              <a:t>qaseem</a:t>
            </a:r>
            <a:r>
              <a:rPr lang="en-US" sz="2000" dirty="0">
                <a:latin typeface="Times New Roman" pitchFamily="18" charset="0"/>
                <a:cs typeface="Times New Roman" pitchFamily="18" charset="0"/>
              </a:rPr>
              <a:t>] (CIIT/SP17-BCS-010/ATK) </a:t>
            </a:r>
          </a:p>
          <a:p>
            <a:pPr algn="ctr"/>
            <a:r>
              <a:rPr lang="en-US" sz="2000" dirty="0">
                <a:latin typeface="Times New Roman" pitchFamily="18" charset="0"/>
                <a:cs typeface="Times New Roman" pitchFamily="18" charset="0"/>
              </a:rPr>
              <a:t>[Aqsa </a:t>
            </a:r>
            <a:r>
              <a:rPr lang="en-US" sz="2000" dirty="0" err="1">
                <a:latin typeface="Times New Roman" pitchFamily="18" charset="0"/>
                <a:cs typeface="Times New Roman" pitchFamily="18" charset="0"/>
              </a:rPr>
              <a:t>amanat</a:t>
            </a:r>
            <a:r>
              <a:rPr lang="en-US" sz="2000" dirty="0">
                <a:latin typeface="Times New Roman" pitchFamily="18" charset="0"/>
                <a:cs typeface="Times New Roman" pitchFamily="18" charset="0"/>
              </a:rPr>
              <a:t>] (CIIT/SP17-BCS-004/ATK)</a:t>
            </a:r>
          </a:p>
          <a:p>
            <a:pPr algn="ctr"/>
            <a:endParaRPr lang="en-US" sz="2000" dirty="0">
              <a:latin typeface="Times New Roman" pitchFamily="18" charset="0"/>
              <a:cs typeface="Times New Roman" pitchFamily="18" charset="0"/>
            </a:endParaRPr>
          </a:p>
          <a:p>
            <a:pPr algn="ctr"/>
            <a:r>
              <a:rPr lang="en-US" sz="2000" dirty="0">
                <a:solidFill>
                  <a:schemeClr val="tx1"/>
                </a:solidFill>
                <a:latin typeface="Times New Roman" pitchFamily="18" charset="0"/>
                <a:cs typeface="Times New Roman" pitchFamily="18" charset="0"/>
              </a:rPr>
              <a:t>Presented on </a:t>
            </a:r>
            <a:r>
              <a:rPr lang="en-US" sz="2000" dirty="0">
                <a:latin typeface="Times New Roman" pitchFamily="18" charset="0"/>
                <a:cs typeface="Times New Roman" pitchFamily="18" charset="0"/>
              </a:rPr>
              <a:t>[7/04/2020]</a:t>
            </a:r>
            <a:endParaRPr lang="en-US" sz="2000" dirty="0">
              <a:solidFill>
                <a:schemeClr val="tx1"/>
              </a:solidFill>
              <a:latin typeface="Times New Roman" pitchFamily="18" charset="0"/>
              <a:cs typeface="Times New Roman" pitchFamily="18" charset="0"/>
            </a:endParaRPr>
          </a:p>
          <a:p>
            <a:pPr algn="ctr"/>
            <a:endParaRPr lang="en-US" sz="2000" dirty="0">
              <a:solidFill>
                <a:schemeClr val="tx1"/>
              </a:solidFill>
              <a:latin typeface="Times New Roman" pitchFamily="18" charset="0"/>
              <a:cs typeface="Times New Roman" pitchFamily="18" charset="0"/>
            </a:endParaRPr>
          </a:p>
          <a:p>
            <a:pPr algn="ctr"/>
            <a:r>
              <a:rPr lang="en-US" sz="2000" dirty="0">
                <a:solidFill>
                  <a:schemeClr val="tx1"/>
                </a:solidFill>
                <a:latin typeface="Times New Roman" pitchFamily="18" charset="0"/>
                <a:cs typeface="Times New Roman" pitchFamily="18" charset="0"/>
              </a:rPr>
              <a:t>Department of </a:t>
            </a:r>
            <a:r>
              <a:rPr lang="en-US" sz="2000" dirty="0">
                <a:latin typeface="Times New Roman" pitchFamily="18" charset="0"/>
                <a:cs typeface="Times New Roman" pitchFamily="18" charset="0"/>
              </a:rPr>
              <a:t>Computer Science</a:t>
            </a:r>
            <a:r>
              <a:rPr lang="en-US" sz="2000" dirty="0">
                <a:solidFill>
                  <a:schemeClr val="tx1"/>
                </a:solidFill>
                <a:latin typeface="Times New Roman" pitchFamily="18" charset="0"/>
                <a:cs typeface="Times New Roman" pitchFamily="18" charset="0"/>
              </a:rPr>
              <a:t> </a:t>
            </a:r>
          </a:p>
          <a:p>
            <a:pPr algn="ctr"/>
            <a:r>
              <a:rPr lang="en-US" sz="2000" b="1" dirty="0">
                <a:solidFill>
                  <a:schemeClr val="tx1"/>
                </a:solidFill>
                <a:latin typeface="Times New Roman" pitchFamily="18" charset="0"/>
                <a:cs typeface="Times New Roman" pitchFamily="18" charset="0"/>
              </a:rPr>
              <a:t>COMSATS University Islamabad, Attock Campus</a:t>
            </a:r>
          </a:p>
        </p:txBody>
      </p:sp>
      <p:sp>
        <p:nvSpPr>
          <p:cNvPr id="6" name="Date Placeholder 5"/>
          <p:cNvSpPr>
            <a:spLocks noGrp="1"/>
          </p:cNvSpPr>
          <p:nvPr>
            <p:ph type="dt" sz="half" idx="10"/>
          </p:nvPr>
        </p:nvSpPr>
        <p:spPr/>
        <p:txBody>
          <a:bodyPr/>
          <a:lstStyle/>
          <a:p>
            <a:fld id="{8599E808-9D71-43D0-BCD1-FC8B790CBCE6}" type="datetime1">
              <a:rPr lang="en-US" smtClean="0"/>
              <a:pPr/>
              <a:t>12/6/2020</a:t>
            </a:fld>
            <a:endParaRPr lang="en-US" dirty="0"/>
          </a:p>
        </p:txBody>
      </p:sp>
      <p:sp>
        <p:nvSpPr>
          <p:cNvPr id="8" name="Footer Placeholder 7"/>
          <p:cNvSpPr>
            <a:spLocks noGrp="1"/>
          </p:cNvSpPr>
          <p:nvPr>
            <p:ph type="ftr" sz="quarter" idx="11"/>
          </p:nvPr>
        </p:nvSpPr>
        <p:spPr/>
        <p:txBody>
          <a:bodyPr/>
          <a:lstStyle/>
          <a:p>
            <a:r>
              <a:rPr lang="en-US" dirty="0"/>
              <a:t>FYP Internal Presentation</a:t>
            </a:r>
          </a:p>
        </p:txBody>
      </p:sp>
      <p:sp>
        <p:nvSpPr>
          <p:cNvPr id="9" name="Rectangle 8"/>
          <p:cNvSpPr/>
          <p:nvPr/>
        </p:nvSpPr>
        <p:spPr>
          <a:xfrm>
            <a:off x="883920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Slide Number Placeholder 9"/>
          <p:cNvSpPr>
            <a:spLocks noGrp="1"/>
          </p:cNvSpPr>
          <p:nvPr>
            <p:ph type="sldNum" sz="quarter" idx="12"/>
          </p:nvPr>
        </p:nvSpPr>
        <p:spPr/>
        <p:txBody>
          <a:bodyPr/>
          <a:lstStyle/>
          <a:p>
            <a:fld id="{21BAB6EE-EAEA-4561-8880-8DF9D3AB286A}" type="slidenum">
              <a:rPr lang="en-US" smtClean="0"/>
              <a:pPr/>
              <a:t>2</a:t>
            </a:fld>
            <a:endParaRPr lang="en-US" dirty="0"/>
          </a:p>
        </p:txBody>
      </p:sp>
    </p:spTree>
    <p:extLst>
      <p:ext uri="{BB962C8B-B14F-4D97-AF65-F5344CB8AC3E}">
        <p14:creationId xmlns:p14="http://schemas.microsoft.com/office/powerpoint/2010/main" xmlns="" val="109598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Models Explanation</a:t>
            </a:r>
          </a:p>
        </p:txBody>
      </p:sp>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20</a:t>
            </a:fld>
            <a:endParaRPr lang="en-US" dirty="0"/>
          </a:p>
        </p:txBody>
      </p:sp>
      <p:sp>
        <p:nvSpPr>
          <p:cNvPr id="8" name="Content Placeholder 2">
            <a:extLst>
              <a:ext uri="{FF2B5EF4-FFF2-40B4-BE49-F238E27FC236}">
                <a16:creationId xmlns:a16="http://schemas.microsoft.com/office/drawing/2014/main" xmlns="" id="{6FCB38B0-D90B-45BD-B640-F1EEC16660B6}"/>
              </a:ext>
            </a:extLst>
          </p:cNvPr>
          <p:cNvSpPr txBox="1">
            <a:spLocks/>
          </p:cNvSpPr>
          <p:nvPr/>
        </p:nvSpPr>
        <p:spPr>
          <a:xfrm>
            <a:off x="152400" y="1600200"/>
            <a:ext cx="8991600" cy="4191000"/>
          </a:xfrm>
          <a:prstGeom prst="rect">
            <a:avLst/>
          </a:prstGeom>
        </p:spPr>
        <p:txBody>
          <a:bodyPr>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Use plane for lightning scene.</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Blender Render window displays output as its being processed.</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Rendering is the process of turning a 3D scene into a 2D image.</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Larger the value is better the 2d image.</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2400" b="0" i="0" u="none" strike="noStrike" kern="1200" cap="none" spc="0" normalizeH="0" baseline="0" noProof="0">
                <a:ln>
                  <a:noFill/>
                </a:ln>
                <a:solidFill>
                  <a:schemeClr val="tx1"/>
                </a:solidFill>
                <a:effectLst/>
                <a:uLnTx/>
                <a:uFillTx/>
                <a:latin typeface="+mn-lt"/>
                <a:ea typeface="+mn-ea"/>
                <a:cs typeface="+mn-cs"/>
              </a:rPr>
              <a:t>Larger the value is longer time take to render.</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400" b="0" i="0" u="none" strike="noStrike" kern="1200" cap="none" spc="0" normalizeH="0" baseline="0" noProof="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x-none" sz="24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t>Embedding the 3d model </a:t>
            </a:r>
            <a:endParaRPr lang="en-US" sz="3200" dirty="0"/>
          </a:p>
        </p:txBody>
      </p:sp>
      <p:sp>
        <p:nvSpPr>
          <p:cNvPr id="3" name="Content Placeholder 2"/>
          <p:cNvSpPr>
            <a:spLocks noGrp="1"/>
          </p:cNvSpPr>
          <p:nvPr>
            <p:ph idx="1"/>
          </p:nvPr>
        </p:nvSpPr>
        <p:spPr>
          <a:xfrm>
            <a:off x="457200" y="1417638"/>
            <a:ext cx="8229600" cy="4708525"/>
          </a:xfrm>
        </p:spPr>
        <p:txBody>
          <a:bodyPr>
            <a:normAutofit/>
          </a:bodyPr>
          <a:lstStyle/>
          <a:p>
            <a:r>
              <a:rPr lang="en-US" dirty="0"/>
              <a:t>Adding  polymer</a:t>
            </a:r>
            <a:r>
              <a:rPr lang="en-US" b="1" dirty="0"/>
              <a:t> </a:t>
            </a:r>
            <a:r>
              <a:rPr lang="en-US" dirty="0"/>
              <a:t>JavaScript</a:t>
            </a:r>
            <a:r>
              <a:rPr lang="en-US" b="1" dirty="0"/>
              <a:t> </a:t>
            </a:r>
            <a:r>
              <a:rPr lang="en-US" dirty="0"/>
              <a:t>library open-source JavaScript library for using Web Components.</a:t>
            </a:r>
          </a:p>
          <a:p>
            <a:r>
              <a:rPr lang="en-US" dirty="0"/>
              <a:t> web component is basically it is a custom HTML element built from standard web platform features, it  behaves for all intents and purposes.</a:t>
            </a:r>
          </a:p>
          <a:p>
            <a:pPr marL="0" indent="0">
              <a:buNone/>
            </a:pPr>
            <a:endParaRPr lang="en-US" dirty="0"/>
          </a:p>
          <a:p>
            <a:endParaRPr lang="en-US" dirty="0"/>
          </a:p>
        </p:txBody>
      </p:sp>
      <p:sp>
        <p:nvSpPr>
          <p:cNvPr id="4" name="Date Placeholder 3"/>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Internal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21</a:t>
            </a:fld>
            <a:endParaRPr lang="en-US" dirty="0"/>
          </a:p>
        </p:txBody>
      </p:sp>
    </p:spTree>
    <p:extLst>
      <p:ext uri="{BB962C8B-B14F-4D97-AF65-F5344CB8AC3E}">
        <p14:creationId xmlns:p14="http://schemas.microsoft.com/office/powerpoint/2010/main" xmlns="" val="14950548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22</a:t>
            </a:fld>
            <a:endParaRPr lang="en-US" dirty="0"/>
          </a:p>
        </p:txBody>
      </p:sp>
      <p:sp>
        <p:nvSpPr>
          <p:cNvPr id="6" name="Title 1">
            <a:extLst>
              <a:ext uri="{FF2B5EF4-FFF2-40B4-BE49-F238E27FC236}">
                <a16:creationId xmlns:a16="http://schemas.microsoft.com/office/drawing/2014/main" xmlns="" id="{FC351246-6D5F-4A5C-ADE3-365F11A8CA4F}"/>
              </a:ext>
            </a:extLst>
          </p:cNvPr>
          <p:cNvSpPr>
            <a:spLocks noGrp="1"/>
          </p:cNvSpPr>
          <p:nvPr>
            <p:ph type="title"/>
          </p:nvPr>
        </p:nvSpPr>
        <p:spPr/>
        <p:txBody>
          <a:bodyPr/>
          <a:lstStyle/>
          <a:p>
            <a:r>
              <a:rPr lang="en-US" dirty="0"/>
              <a:t>Recommender work</a:t>
            </a:r>
            <a:endParaRPr lang="x-none" dirty="0"/>
          </a:p>
        </p:txBody>
      </p:sp>
      <p:sp>
        <p:nvSpPr>
          <p:cNvPr id="7" name="Content Placeholder 2">
            <a:extLst>
              <a:ext uri="{FF2B5EF4-FFF2-40B4-BE49-F238E27FC236}">
                <a16:creationId xmlns:a16="http://schemas.microsoft.com/office/drawing/2014/main" xmlns="" id="{C840FB27-AA0C-49CB-838C-DC3AE9BF7A36}"/>
              </a:ext>
            </a:extLst>
          </p:cNvPr>
          <p:cNvSpPr txBox="1">
            <a:spLocks/>
          </p:cNvSpPr>
          <p:nvPr/>
        </p:nvSpPr>
        <p:spPr>
          <a:xfrm>
            <a:off x="457200" y="1600200"/>
            <a:ext cx="8229600" cy="4525963"/>
          </a:xfrm>
          <a:prstGeom prst="rect">
            <a:avLst/>
          </a:prstGeom>
        </p:spPr>
        <p:txBody>
          <a:bodyPr>
            <a:normAutofit fontScale="85000" lnSpcReduction="20000"/>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Users personalization and profiling  plays very important role for the successful web sites.  </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Personalized recommender are getting more popular  with the evaluation of  technology and internet. </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Recommendation system basically are data filtering tools. </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It is beneficial to both service providers and users. </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Collaborative filtering  depends on the like or desire of the other users</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en-US" sz="3200" b="0" i="0" u="none" strike="noStrike" kern="1200" cap="none" spc="0" normalizeH="0" baseline="0" noProof="0" dirty="0">
                <a:ln>
                  <a:noFill/>
                </a:ln>
                <a:solidFill>
                  <a:schemeClr val="tx1"/>
                </a:solidFill>
                <a:effectLst/>
                <a:uLnTx/>
                <a:uFillTx/>
                <a:latin typeface="+mn-lt"/>
                <a:ea typeface="+mn-ea"/>
                <a:cs typeface="+mn-cs"/>
              </a:rPr>
              <a:t>we implement user based collaborative filtering by using the parameter of  user rating.</a:t>
            </a:r>
          </a:p>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x-none" sz="32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a:t>
            </a:r>
            <a:r>
              <a:rPr lang="en-US" dirty="0" err="1"/>
              <a:t>InternalPresentation</a:t>
            </a:r>
            <a:endParaRPr lang="en-US" dirty="0"/>
          </a:p>
        </p:txBody>
      </p:sp>
      <p:sp>
        <p:nvSpPr>
          <p:cNvPr id="5" name="Slide Number Placeholder 4"/>
          <p:cNvSpPr>
            <a:spLocks noGrp="1"/>
          </p:cNvSpPr>
          <p:nvPr>
            <p:ph type="sldNum" sz="quarter" idx="12"/>
          </p:nvPr>
        </p:nvSpPr>
        <p:spPr/>
        <p:txBody>
          <a:bodyPr/>
          <a:lstStyle/>
          <a:p>
            <a:fld id="{21BAB6EE-EAEA-4561-8880-8DF9D3AB286A}" type="slidenum">
              <a:rPr lang="en-US" smtClean="0"/>
              <a:pPr/>
              <a:t>23</a:t>
            </a:fld>
            <a:endParaRPr lang="en-US" dirty="0"/>
          </a:p>
        </p:txBody>
      </p:sp>
      <p:sp>
        <p:nvSpPr>
          <p:cNvPr id="6" name="Title 1">
            <a:extLst>
              <a:ext uri="{FF2B5EF4-FFF2-40B4-BE49-F238E27FC236}">
                <a16:creationId xmlns:a16="http://schemas.microsoft.com/office/drawing/2014/main" xmlns="" id="{CA7C0A25-27AB-4961-9EB6-6163DF2F70FA}"/>
              </a:ext>
            </a:extLst>
          </p:cNvPr>
          <p:cNvSpPr>
            <a:spLocks noGrp="1"/>
          </p:cNvSpPr>
          <p:nvPr>
            <p:ph type="title"/>
          </p:nvPr>
        </p:nvSpPr>
        <p:spPr/>
        <p:txBody>
          <a:bodyPr>
            <a:normAutofit/>
          </a:bodyPr>
          <a:lstStyle/>
          <a:p>
            <a:r>
              <a:rPr lang="en-US" dirty="0"/>
              <a:t>User base collaborative filtering</a:t>
            </a:r>
            <a:endParaRPr lang="x-none" dirty="0"/>
          </a:p>
        </p:txBody>
      </p:sp>
      <p:pic>
        <p:nvPicPr>
          <p:cNvPr id="7" name="Content Placeholder 9" descr="Diagram&#10;&#10;Description automatically generated">
            <a:extLst>
              <a:ext uri="{FF2B5EF4-FFF2-40B4-BE49-F238E27FC236}">
                <a16:creationId xmlns:a16="http://schemas.microsoft.com/office/drawing/2014/main" xmlns="" id="{44FFB38D-C26E-4111-810C-18B5A11D5984}"/>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457200" y="1843085"/>
            <a:ext cx="8534400" cy="4014439"/>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24</a:t>
            </a:fld>
            <a:endParaRPr lang="en-US" dirty="0"/>
          </a:p>
        </p:txBody>
      </p:sp>
      <p:sp>
        <p:nvSpPr>
          <p:cNvPr id="6" name="Title 1">
            <a:extLst>
              <a:ext uri="{FF2B5EF4-FFF2-40B4-BE49-F238E27FC236}">
                <a16:creationId xmlns:a16="http://schemas.microsoft.com/office/drawing/2014/main" xmlns="" id="{9834C497-7360-433A-A63E-F2046EB3C919}"/>
              </a:ext>
            </a:extLst>
          </p:cNvPr>
          <p:cNvSpPr>
            <a:spLocks noGrp="1"/>
          </p:cNvSpPr>
          <p:nvPr>
            <p:ph type="title"/>
          </p:nvPr>
        </p:nvSpPr>
        <p:spPr/>
        <p:txBody>
          <a:bodyPr>
            <a:normAutofit fontScale="90000"/>
          </a:bodyPr>
          <a:lstStyle/>
          <a:p>
            <a:r>
              <a:rPr lang="en-US" b="1" dirty="0"/>
              <a:t/>
            </a:r>
            <a:br>
              <a:rPr lang="en-US" b="1" dirty="0"/>
            </a:br>
            <a:r>
              <a:rPr lang="en-US" b="1" dirty="0"/>
              <a:t>Implementation steps for recommendation</a:t>
            </a:r>
            <a:r>
              <a:rPr lang="en-US" dirty="0"/>
              <a:t/>
            </a:r>
            <a:br>
              <a:rPr lang="en-US" dirty="0"/>
            </a:br>
            <a:endParaRPr lang="x-none" dirty="0"/>
          </a:p>
        </p:txBody>
      </p:sp>
      <p:sp>
        <p:nvSpPr>
          <p:cNvPr id="7" name="Content Placeholder 2">
            <a:extLst>
              <a:ext uri="{FF2B5EF4-FFF2-40B4-BE49-F238E27FC236}">
                <a16:creationId xmlns:a16="http://schemas.microsoft.com/office/drawing/2014/main" xmlns="" id="{9B577CFE-FA6C-42FF-B33F-511378EAE427}"/>
              </a:ext>
            </a:extLst>
          </p:cNvPr>
          <p:cNvSpPr txBox="1">
            <a:spLocks/>
          </p:cNvSpPr>
          <p:nvPr/>
        </p:nvSpPr>
        <p:spPr>
          <a:xfrm>
            <a:off x="228600" y="1417638"/>
            <a:ext cx="8458200" cy="4938712"/>
          </a:xfrm>
          <a:prstGeom prst="rect">
            <a:avLst/>
          </a:prstGeom>
        </p:spPr>
        <p:txBody>
          <a:bodyPr>
            <a:normAutofit/>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endParaRPr kumimoji="0" lang="en-US" sz="105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mj-lt"/>
              <a:buAutoNum type="arabicPeriod"/>
              <a:tabLst/>
              <a:defRPr/>
            </a:pPr>
            <a:r>
              <a:rPr kumimoji="0" lang="en-US" sz="1600" b="0" i="0" u="none" strike="noStrike" kern="1200" cap="none" spc="0" normalizeH="0" baseline="0" noProof="0" dirty="0">
                <a:ln>
                  <a:noFill/>
                </a:ln>
                <a:solidFill>
                  <a:schemeClr val="tx1"/>
                </a:solidFill>
                <a:effectLst/>
                <a:uLnTx/>
                <a:uFillTx/>
                <a:latin typeface="+mn-lt"/>
                <a:ea typeface="+mn-ea"/>
                <a:cs typeface="+mn-cs"/>
              </a:rPr>
              <a:t>First we get the rating from the user in different product</a:t>
            </a:r>
            <a:r>
              <a:rPr kumimoji="0" lang="en-US" sz="1400" b="0" i="0" u="none" strike="noStrike" kern="1200" cap="none" spc="0" normalizeH="0" baseline="0" noProof="0" dirty="0">
                <a:ln>
                  <a:noFill/>
                </a:ln>
                <a:solidFill>
                  <a:schemeClr val="tx1"/>
                </a:solidFill>
                <a:effectLst/>
                <a:uLnTx/>
                <a:uFillTx/>
                <a:latin typeface="+mn-lt"/>
                <a:ea typeface="+mn-ea"/>
                <a:cs typeface="+mn-cs"/>
              </a:rPr>
              <a:t>s.</a:t>
            </a:r>
          </a:p>
          <a:p>
            <a:pPr marL="342900" marR="0" lvl="0" indent="-342900" algn="l" defTabSz="914400" rtl="0" eaLnBrk="1" fontAlgn="auto" latinLnBrk="0" hangingPunct="1">
              <a:lnSpc>
                <a:spcPct val="100000"/>
              </a:lnSpc>
              <a:spcBef>
                <a:spcPct val="20000"/>
              </a:spcBef>
              <a:spcAft>
                <a:spcPts val="0"/>
              </a:spcAft>
              <a:buClrTx/>
              <a:buSzTx/>
              <a:buFont typeface="+mj-lt"/>
              <a:buAutoNum type="arabicPeriod"/>
              <a:tabLst/>
              <a:defRPr/>
            </a:pPr>
            <a:r>
              <a:rPr kumimoji="0" lang="en-US" sz="1400" b="0" i="0" u="none" strike="noStrike" kern="1200" cap="none" spc="0" normalizeH="0" baseline="0" noProof="0" dirty="0">
                <a:ln>
                  <a:noFill/>
                </a:ln>
                <a:solidFill>
                  <a:schemeClr val="tx1"/>
                </a:solidFill>
                <a:effectLst/>
                <a:uLnTx/>
                <a:uFillTx/>
                <a:latin typeface="+mn-lt"/>
                <a:ea typeface="+mn-ea"/>
                <a:cs typeface="+mn-cs"/>
              </a:rPr>
              <a:t>Store the ratting in the database to used the data further.</a:t>
            </a:r>
          </a:p>
          <a:p>
            <a:pPr marL="342900" marR="0" lvl="0" indent="-342900" algn="l" defTabSz="914400" rtl="0" eaLnBrk="1" fontAlgn="auto" latinLnBrk="0" hangingPunct="1">
              <a:lnSpc>
                <a:spcPct val="100000"/>
              </a:lnSpc>
              <a:spcBef>
                <a:spcPct val="20000"/>
              </a:spcBef>
              <a:spcAft>
                <a:spcPts val="0"/>
              </a:spcAft>
              <a:buClrTx/>
              <a:buSzTx/>
              <a:buFont typeface="+mj-lt"/>
              <a:buAutoNum type="arabicPeriod"/>
              <a:tabLst/>
              <a:defRPr/>
            </a:pPr>
            <a:r>
              <a:rPr kumimoji="0" lang="en-US" sz="1400" b="0" i="0" u="none" strike="noStrike" kern="1200" cap="none" spc="0" normalizeH="0" baseline="0" noProof="0" dirty="0">
                <a:ln>
                  <a:noFill/>
                </a:ln>
                <a:solidFill>
                  <a:schemeClr val="tx1"/>
                </a:solidFill>
                <a:effectLst/>
                <a:uLnTx/>
                <a:uFillTx/>
                <a:latin typeface="+mn-lt"/>
                <a:ea typeface="+mn-ea"/>
                <a:cs typeface="+mn-cs"/>
              </a:rPr>
              <a:t>Now we make the matrix of every user in which we get the products along  with the ratings.</a:t>
            </a:r>
          </a:p>
          <a:p>
            <a:pPr marL="342900" marR="0" lvl="0" indent="-342900" algn="l" defTabSz="914400" rtl="0" eaLnBrk="1" fontAlgn="auto" latinLnBrk="0" hangingPunct="1">
              <a:lnSpc>
                <a:spcPct val="100000"/>
              </a:lnSpc>
              <a:spcBef>
                <a:spcPct val="20000"/>
              </a:spcBef>
              <a:spcAft>
                <a:spcPts val="0"/>
              </a:spcAft>
              <a:buClrTx/>
              <a:buSzTx/>
              <a:tabLst/>
              <a:defRPr/>
            </a:pPr>
            <a:endParaRPr kumimoji="0" lang="en-US" sz="1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1400" b="0" i="0" u="none" strike="noStrike" kern="1200" cap="none" spc="0" normalizeH="0" baseline="0" noProof="0" dirty="0">
                <a:ln>
                  <a:noFill/>
                </a:ln>
                <a:solidFill>
                  <a:schemeClr val="tx1"/>
                </a:solidFill>
                <a:effectLst/>
                <a:uLnTx/>
                <a:uFillTx/>
                <a:latin typeface="+mn-lt"/>
                <a:ea typeface="+mn-ea"/>
                <a:cs typeface="+mn-cs"/>
              </a:rPr>
              <a:t>                 </a:t>
            </a: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400" b="0" i="0" u="none" strike="noStrike" kern="1200" cap="none" spc="0" normalizeH="0" baseline="0" noProof="0" dirty="0">
              <a:ln>
                <a:noFill/>
              </a:ln>
              <a:solidFill>
                <a:schemeClr val="tx1"/>
              </a:solidFill>
              <a:effectLst/>
              <a:uLnTx/>
              <a:uFillTx/>
              <a:latin typeface="+mn-lt"/>
              <a:ea typeface="+mn-ea"/>
              <a:cs typeface="+mn-cs"/>
            </a:endParaRPr>
          </a:p>
          <a:p>
            <a:pPr marL="342900" marR="0" lvl="0" indent="-342900" algn="l" defTabSz="914400" rtl="0" eaLnBrk="1" fontAlgn="auto" latinLnBrk="0" hangingPunct="1">
              <a:lnSpc>
                <a:spcPct val="100000"/>
              </a:lnSpc>
              <a:spcBef>
                <a:spcPct val="20000"/>
              </a:spcBef>
              <a:spcAft>
                <a:spcPts val="0"/>
              </a:spcAft>
              <a:buClrTx/>
              <a:buSzTx/>
              <a:buFont typeface="+mj-lt"/>
              <a:buAutoNum type="arabicPeriod"/>
              <a:tabLst/>
              <a:defRPr/>
            </a:pPr>
            <a:endParaRPr kumimoji="0" lang="en-US" sz="1400" b="0" i="0" u="none" strike="noStrike" kern="1200" cap="none" spc="0" normalizeH="0" baseline="0" noProof="0" dirty="0">
              <a:ln>
                <a:noFill/>
              </a:ln>
              <a:solidFill>
                <a:schemeClr val="tx1"/>
              </a:solidFill>
              <a:effectLst/>
              <a:uLnTx/>
              <a:uFillTx/>
              <a:latin typeface="+mn-lt"/>
              <a:ea typeface="+mn-ea"/>
              <a:cs typeface="+mn-cs"/>
            </a:endParaRPr>
          </a:p>
          <a:p>
            <a:pPr marL="0" marR="0" lvl="0" indent="0" algn="l"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1600" b="0" i="0" u="none" strike="noStrike" kern="1200" cap="none" spc="0" normalizeH="0" baseline="0" noProof="0" dirty="0">
              <a:ln>
                <a:noFill/>
              </a:ln>
              <a:solidFill>
                <a:schemeClr val="tx1"/>
              </a:solidFill>
              <a:effectLst/>
              <a:uLnTx/>
              <a:uFillTx/>
              <a:latin typeface="+mn-lt"/>
              <a:ea typeface="+mn-ea"/>
              <a:cs typeface="+mn-cs"/>
            </a:endParaRPr>
          </a:p>
        </p:txBody>
      </p:sp>
      <p:pic>
        <p:nvPicPr>
          <p:cNvPr id="8" name="Picture 7" descr="A picture containing background pattern&#10;&#10;Description automatically generated">
            <a:extLst>
              <a:ext uri="{FF2B5EF4-FFF2-40B4-BE49-F238E27FC236}">
                <a16:creationId xmlns:a16="http://schemas.microsoft.com/office/drawing/2014/main" xmlns="" id="{42BE24B8-C24B-426D-9E9A-A0C52F50CB4C}"/>
              </a:ext>
            </a:extLst>
          </p:cNvPr>
          <p:cNvPicPr/>
          <p:nvPr/>
        </p:nvPicPr>
        <p:blipFill>
          <a:blip r:embed="rId2" cstate="print">
            <a:extLst>
              <a:ext uri="{28A0092B-C50C-407E-A947-70E740481C1C}">
                <a14:useLocalDpi xmlns:a14="http://schemas.microsoft.com/office/drawing/2010/main" xmlns="" val="0"/>
              </a:ext>
            </a:extLst>
          </a:blip>
          <a:stretch>
            <a:fillRect/>
          </a:stretch>
        </p:blipFill>
        <p:spPr>
          <a:xfrm>
            <a:off x="381000" y="2590800"/>
            <a:ext cx="6400800" cy="33528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25</a:t>
            </a:fld>
            <a:endParaRPr lang="en-US" dirty="0"/>
          </a:p>
        </p:txBody>
      </p:sp>
      <p:sp>
        <p:nvSpPr>
          <p:cNvPr id="6" name="Content Placeholder 2">
            <a:extLst>
              <a:ext uri="{FF2B5EF4-FFF2-40B4-BE49-F238E27FC236}">
                <a16:creationId xmlns:a16="http://schemas.microsoft.com/office/drawing/2014/main" xmlns="" id="{9606D9A4-BD12-4938-B879-F631C3D46512}"/>
              </a:ext>
            </a:extLst>
          </p:cNvPr>
          <p:cNvSpPr txBox="1">
            <a:spLocks noRot="1" noChangeAspect="1" noMove="1" noResize="1" noEditPoints="1" noAdjustHandles="1" noChangeArrowheads="1" noChangeShapeType="1" noTextEdit="1"/>
          </p:cNvSpPr>
          <p:nvPr/>
        </p:nvSpPr>
        <p:spPr>
          <a:xfrm>
            <a:off x="152400" y="1295400"/>
            <a:ext cx="8839200" cy="4953000"/>
          </a:xfrm>
          <a:prstGeom prst="rect">
            <a:avLst/>
          </a:prstGeom>
          <a:blipFill>
            <a:blip r:embed="rId2" cstate="print"/>
            <a:stretch>
              <a:fillRect l="-690" t="-1601"/>
            </a:stretch>
          </a:blipFill>
        </p:spPr>
        <p:txBody>
          <a:bodyPr/>
          <a:lstStyle/>
          <a:p>
            <a:pPr marL="342900" marR="0" lvl="0" indent="-342900" algn="l" defTabSz="914400" rtl="0" eaLnBrk="1" fontAlgn="auto" latinLnBrk="0" hangingPunct="1">
              <a:lnSpc>
                <a:spcPct val="100000"/>
              </a:lnSpc>
              <a:spcBef>
                <a:spcPct val="20000"/>
              </a:spcBef>
              <a:spcAft>
                <a:spcPts val="0"/>
              </a:spcAft>
              <a:buClrTx/>
              <a:buSzTx/>
              <a:buFont typeface="Arial" pitchFamily="34" charset="0"/>
              <a:buChar char="•"/>
              <a:tabLst/>
              <a:defRPr/>
            </a:pPr>
            <a:r>
              <a:rPr kumimoji="0" lang="x-none" sz="3200" b="0" i="0" u="none" strike="noStrike" kern="1200" cap="none" spc="0" normalizeH="0" baseline="0" noProof="0" dirty="0">
                <a:ln>
                  <a:noFill/>
                </a:ln>
                <a:noFill/>
                <a:effectLst/>
                <a:uLnTx/>
                <a:uFillTx/>
                <a:latin typeface="+mn-lt"/>
                <a:ea typeface="+mn-ea"/>
                <a:cs typeface="+mn-cs"/>
              </a:rPr>
              <a:t> </a:t>
            </a:r>
          </a:p>
        </p:txBody>
      </p:sp>
      <p:pic>
        <p:nvPicPr>
          <p:cNvPr id="10" name="Picture 9">
            <a:extLst>
              <a:ext uri="{FF2B5EF4-FFF2-40B4-BE49-F238E27FC236}">
                <a16:creationId xmlns:a16="http://schemas.microsoft.com/office/drawing/2014/main" xmlns="" id="{866B48E7-D746-4F57-9EAF-E839B65FB3E5}"/>
              </a:ext>
            </a:extLst>
          </p:cNvPr>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685800" y="2256183"/>
            <a:ext cx="2809875" cy="11430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388B27F-F068-4B73-A65C-724F322457A7}"/>
              </a:ext>
            </a:extLst>
          </p:cNvPr>
          <p:cNvSpPr>
            <a:spLocks noGrp="1"/>
          </p:cNvSpPr>
          <p:nvPr>
            <p:ph type="title"/>
          </p:nvPr>
        </p:nvSpPr>
        <p:spPr/>
        <p:txBody>
          <a:bodyPr/>
          <a:lstStyle/>
          <a:p>
            <a:r>
              <a:rPr lang="en-US" dirty="0"/>
              <a:t>Context level diagram</a:t>
            </a:r>
          </a:p>
        </p:txBody>
      </p:sp>
      <p:sp>
        <p:nvSpPr>
          <p:cNvPr id="4" name="Date Placeholder 3">
            <a:extLst>
              <a:ext uri="{FF2B5EF4-FFF2-40B4-BE49-F238E27FC236}">
                <a16:creationId xmlns:a16="http://schemas.microsoft.com/office/drawing/2014/main" xmlns="" id="{76782B26-A5A3-44F1-A5C7-A8978FB04D20}"/>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6A5B54C5-055D-465E-8E82-A1A97E4CCB2D}"/>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2EF84E6E-6797-4477-B3E4-C6B7AC648DD9}"/>
              </a:ext>
            </a:extLst>
          </p:cNvPr>
          <p:cNvSpPr>
            <a:spLocks noGrp="1"/>
          </p:cNvSpPr>
          <p:nvPr>
            <p:ph type="sldNum" sz="quarter" idx="12"/>
          </p:nvPr>
        </p:nvSpPr>
        <p:spPr/>
        <p:txBody>
          <a:bodyPr/>
          <a:lstStyle/>
          <a:p>
            <a:fld id="{21BAB6EE-EAEA-4561-8880-8DF9D3AB286A}" type="slidenum">
              <a:rPr lang="en-US" smtClean="0"/>
              <a:pPr/>
              <a:t>26</a:t>
            </a:fld>
            <a:endParaRPr lang="en-US" dirty="0"/>
          </a:p>
        </p:txBody>
      </p:sp>
      <p:pic>
        <p:nvPicPr>
          <p:cNvPr id="7" name="Picture 6" descr="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309890" y="1423313"/>
            <a:ext cx="6524219" cy="4011374"/>
          </a:xfrm>
          <a:prstGeom prst="rect">
            <a:avLst/>
          </a:prstGeom>
        </p:spPr>
      </p:pic>
    </p:spTree>
    <p:extLst>
      <p:ext uri="{BB962C8B-B14F-4D97-AF65-F5344CB8AC3E}">
        <p14:creationId xmlns:p14="http://schemas.microsoft.com/office/powerpoint/2010/main" xmlns="" val="386524846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A23FBE-7D93-4AD4-996D-614CC2F1C174}"/>
              </a:ext>
            </a:extLst>
          </p:cNvPr>
          <p:cNvSpPr>
            <a:spLocks noGrp="1"/>
          </p:cNvSpPr>
          <p:nvPr>
            <p:ph type="title"/>
          </p:nvPr>
        </p:nvSpPr>
        <p:spPr/>
        <p:txBody>
          <a:bodyPr/>
          <a:lstStyle/>
          <a:p>
            <a:r>
              <a:rPr lang="en-US" dirty="0"/>
              <a:t>Class diagram</a:t>
            </a:r>
          </a:p>
        </p:txBody>
      </p:sp>
      <p:sp>
        <p:nvSpPr>
          <p:cNvPr id="4" name="Date Placeholder 3">
            <a:extLst>
              <a:ext uri="{FF2B5EF4-FFF2-40B4-BE49-F238E27FC236}">
                <a16:creationId xmlns:a16="http://schemas.microsoft.com/office/drawing/2014/main" xmlns="" id="{D640B010-B953-40E8-A25B-E33F2B51C450}"/>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516E61CD-C6EB-4D94-A335-5340B3CFEEEE}"/>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D3B2AE93-1AE6-4E61-BF9A-80B118543189}"/>
              </a:ext>
            </a:extLst>
          </p:cNvPr>
          <p:cNvSpPr>
            <a:spLocks noGrp="1"/>
          </p:cNvSpPr>
          <p:nvPr>
            <p:ph type="sldNum" sz="quarter" idx="12"/>
          </p:nvPr>
        </p:nvSpPr>
        <p:spPr/>
        <p:txBody>
          <a:bodyPr/>
          <a:lstStyle/>
          <a:p>
            <a:fld id="{21BAB6EE-EAEA-4561-8880-8DF9D3AB286A}" type="slidenum">
              <a:rPr lang="en-US" smtClean="0"/>
              <a:pPr/>
              <a:t>27</a:t>
            </a:fld>
            <a:endParaRPr lang="en-US" dirty="0"/>
          </a:p>
        </p:txBody>
      </p:sp>
      <p:pic>
        <p:nvPicPr>
          <p:cNvPr id="7" name="Picture 6" descr="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200150" y="1171574"/>
            <a:ext cx="6743700" cy="4848225"/>
          </a:xfrm>
          <a:prstGeom prst="rect">
            <a:avLst/>
          </a:prstGeom>
        </p:spPr>
      </p:pic>
    </p:spTree>
    <p:extLst>
      <p:ext uri="{BB962C8B-B14F-4D97-AF65-F5344CB8AC3E}">
        <p14:creationId xmlns:p14="http://schemas.microsoft.com/office/powerpoint/2010/main" xmlns="" val="42744835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FA1AE76-921D-4E4A-A97F-4BEEC0D284C4}"/>
              </a:ext>
            </a:extLst>
          </p:cNvPr>
          <p:cNvSpPr>
            <a:spLocks noGrp="1"/>
          </p:cNvSpPr>
          <p:nvPr>
            <p:ph type="title"/>
          </p:nvPr>
        </p:nvSpPr>
        <p:spPr/>
        <p:txBody>
          <a:bodyPr>
            <a:normAutofit/>
          </a:bodyPr>
          <a:lstStyle/>
          <a:p>
            <a:r>
              <a:rPr lang="en-US" sz="2800" b="1" dirty="0"/>
              <a:t>Admin Use case diagram</a:t>
            </a:r>
          </a:p>
        </p:txBody>
      </p:sp>
      <p:sp>
        <p:nvSpPr>
          <p:cNvPr id="4" name="Date Placeholder 3">
            <a:extLst>
              <a:ext uri="{FF2B5EF4-FFF2-40B4-BE49-F238E27FC236}">
                <a16:creationId xmlns:a16="http://schemas.microsoft.com/office/drawing/2014/main" xmlns="" id="{811F6867-7638-441D-9C48-97BF2D85AB87}"/>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1222FB6E-E640-4A14-A2F9-A1BE341F935F}"/>
              </a:ext>
            </a:extLst>
          </p:cNvPr>
          <p:cNvSpPr>
            <a:spLocks noGrp="1"/>
          </p:cNvSpPr>
          <p:nvPr>
            <p:ph type="ftr" sz="quarter" idx="11"/>
          </p:nvPr>
        </p:nvSpPr>
        <p:spPr/>
        <p:txBody>
          <a:bodyPr/>
          <a:lstStyle/>
          <a:p>
            <a:r>
              <a:rPr lang="en-US" dirty="0"/>
              <a:t>FYP Midterm Evaluation Presentation</a:t>
            </a:r>
          </a:p>
        </p:txBody>
      </p:sp>
      <p:sp>
        <p:nvSpPr>
          <p:cNvPr id="6" name="Slide Number Placeholder 5">
            <a:extLst>
              <a:ext uri="{FF2B5EF4-FFF2-40B4-BE49-F238E27FC236}">
                <a16:creationId xmlns:a16="http://schemas.microsoft.com/office/drawing/2014/main" xmlns="" id="{A00BC261-18FB-41D2-9FB1-F0919E9D84BF}"/>
              </a:ext>
            </a:extLst>
          </p:cNvPr>
          <p:cNvSpPr>
            <a:spLocks noGrp="1"/>
          </p:cNvSpPr>
          <p:nvPr>
            <p:ph type="sldNum" sz="quarter" idx="12"/>
          </p:nvPr>
        </p:nvSpPr>
        <p:spPr/>
        <p:txBody>
          <a:bodyPr/>
          <a:lstStyle/>
          <a:p>
            <a:fld id="{21BAB6EE-EAEA-4561-8880-8DF9D3AB286A}" type="slidenum">
              <a:rPr lang="en-US" smtClean="0"/>
              <a:pPr/>
              <a:t>28</a:t>
            </a:fld>
            <a:endParaRPr lang="en-US" dirty="0"/>
          </a:p>
        </p:txBody>
      </p:sp>
      <p:pic>
        <p:nvPicPr>
          <p:cNvPr id="7" name="Picture 6" descr="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400175" y="1371600"/>
            <a:ext cx="6343650" cy="5338762"/>
          </a:xfrm>
          <a:prstGeom prst="rect">
            <a:avLst/>
          </a:prstGeom>
        </p:spPr>
      </p:pic>
    </p:spTree>
    <p:extLst>
      <p:ext uri="{BB962C8B-B14F-4D97-AF65-F5344CB8AC3E}">
        <p14:creationId xmlns:p14="http://schemas.microsoft.com/office/powerpoint/2010/main" xmlns="" val="40800815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D76123-A69B-4A4C-80E0-73EE05788215}"/>
              </a:ext>
            </a:extLst>
          </p:cNvPr>
          <p:cNvSpPr>
            <a:spLocks noGrp="1"/>
          </p:cNvSpPr>
          <p:nvPr>
            <p:ph type="title"/>
          </p:nvPr>
        </p:nvSpPr>
        <p:spPr/>
        <p:txBody>
          <a:bodyPr>
            <a:normAutofit/>
          </a:bodyPr>
          <a:lstStyle/>
          <a:p>
            <a:r>
              <a:rPr lang="en-US" sz="2800" b="1" dirty="0"/>
              <a:t>Customer Use Case Diagram</a:t>
            </a:r>
          </a:p>
        </p:txBody>
      </p:sp>
      <p:sp>
        <p:nvSpPr>
          <p:cNvPr id="4" name="Date Placeholder 3">
            <a:extLst>
              <a:ext uri="{FF2B5EF4-FFF2-40B4-BE49-F238E27FC236}">
                <a16:creationId xmlns:a16="http://schemas.microsoft.com/office/drawing/2014/main" xmlns="" id="{29D98027-6042-4FB7-A98B-0C63838C990E}"/>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AA370F4B-8007-4893-AA91-00C32DEBD532}"/>
              </a:ext>
            </a:extLst>
          </p:cNvPr>
          <p:cNvSpPr>
            <a:spLocks noGrp="1"/>
          </p:cNvSpPr>
          <p:nvPr>
            <p:ph type="ftr" sz="quarter" idx="11"/>
          </p:nvPr>
        </p:nvSpPr>
        <p:spPr/>
        <p:txBody>
          <a:bodyPr/>
          <a:lstStyle/>
          <a:p>
            <a:endParaRPr lang="en-US" dirty="0"/>
          </a:p>
          <a:p>
            <a:r>
              <a:rPr lang="en-US" dirty="0"/>
              <a:t>FYP Midterm Evaluation Presentation</a:t>
            </a:r>
          </a:p>
          <a:p>
            <a:endParaRPr lang="en-US" dirty="0"/>
          </a:p>
        </p:txBody>
      </p:sp>
      <p:sp>
        <p:nvSpPr>
          <p:cNvPr id="6" name="Slide Number Placeholder 5">
            <a:extLst>
              <a:ext uri="{FF2B5EF4-FFF2-40B4-BE49-F238E27FC236}">
                <a16:creationId xmlns:a16="http://schemas.microsoft.com/office/drawing/2014/main" xmlns="" id="{B9DA69A4-691F-4C6B-A4D0-D71875D3146E}"/>
              </a:ext>
            </a:extLst>
          </p:cNvPr>
          <p:cNvSpPr>
            <a:spLocks noGrp="1"/>
          </p:cNvSpPr>
          <p:nvPr>
            <p:ph type="sldNum" sz="quarter" idx="12"/>
          </p:nvPr>
        </p:nvSpPr>
        <p:spPr/>
        <p:txBody>
          <a:bodyPr/>
          <a:lstStyle/>
          <a:p>
            <a:fld id="{21BAB6EE-EAEA-4561-8880-8DF9D3AB286A}" type="slidenum">
              <a:rPr lang="en-US" smtClean="0"/>
              <a:pPr/>
              <a:t>29</a:t>
            </a:fld>
            <a:endParaRPr lang="en-US" dirty="0"/>
          </a:p>
        </p:txBody>
      </p:sp>
      <p:pic>
        <p:nvPicPr>
          <p:cNvPr id="9" name="Picture 8" descr="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404937" y="1524000"/>
            <a:ext cx="6977063" cy="5276850"/>
          </a:xfrm>
          <a:prstGeom prst="rect">
            <a:avLst/>
          </a:prstGeom>
        </p:spPr>
      </p:pic>
    </p:spTree>
    <p:extLst>
      <p:ext uri="{BB962C8B-B14F-4D97-AF65-F5344CB8AC3E}">
        <p14:creationId xmlns:p14="http://schemas.microsoft.com/office/powerpoint/2010/main" xmlns="" val="3998407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p:cNvPicPr>
          <p:nvPr/>
        </p:nvPicPr>
        <p:blipFill>
          <a:blip r:embed="rId3" cstate="print">
            <a:extLst>
              <a:ext uri="{28A0092B-C50C-407E-A947-70E740481C1C}">
                <a14:useLocalDpi xmlns:a14="http://schemas.microsoft.com/office/drawing/2010/main" xmlns="" val="0"/>
              </a:ext>
            </a:extLst>
          </a:blip>
          <a:stretch>
            <a:fillRect/>
          </a:stretch>
        </p:blipFill>
        <p:spPr>
          <a:xfrm>
            <a:off x="7699248" y="301752"/>
            <a:ext cx="841248" cy="841248"/>
          </a:xfrm>
          <a:prstGeom prst="rect">
            <a:avLst/>
          </a:prstGeom>
        </p:spPr>
      </p:pic>
      <p:sp>
        <p:nvSpPr>
          <p:cNvPr id="2" name="Title 1"/>
          <p:cNvSpPr>
            <a:spLocks noGrp="1"/>
          </p:cNvSpPr>
          <p:nvPr>
            <p:ph type="title"/>
          </p:nvPr>
        </p:nvSpPr>
        <p:spPr/>
        <p:txBody>
          <a:bodyPr>
            <a:normAutofit/>
          </a:bodyPr>
          <a:lstStyle/>
          <a:p>
            <a:r>
              <a:rPr lang="en-US" dirty="0"/>
              <a:t>Outline</a:t>
            </a:r>
          </a:p>
        </p:txBody>
      </p:sp>
      <p:sp>
        <p:nvSpPr>
          <p:cNvPr id="3" name="Content Placeholder 2"/>
          <p:cNvSpPr>
            <a:spLocks noGrp="1"/>
          </p:cNvSpPr>
          <p:nvPr>
            <p:ph idx="1"/>
          </p:nvPr>
        </p:nvSpPr>
        <p:spPr>
          <a:xfrm>
            <a:off x="457200" y="1600200"/>
            <a:ext cx="7848600" cy="4525963"/>
          </a:xfrm>
        </p:spPr>
        <p:txBody>
          <a:bodyPr>
            <a:normAutofit fontScale="85000" lnSpcReduction="20000"/>
          </a:bodyPr>
          <a:lstStyle/>
          <a:p>
            <a:r>
              <a:rPr lang="en-US" sz="2400" dirty="0"/>
              <a:t>Introduction</a:t>
            </a:r>
          </a:p>
          <a:p>
            <a:r>
              <a:rPr lang="en-US" sz="2400" dirty="0"/>
              <a:t>Related work</a:t>
            </a:r>
          </a:p>
          <a:p>
            <a:r>
              <a:rPr lang="en-US" sz="2400" dirty="0"/>
              <a:t>Objectives</a:t>
            </a:r>
          </a:p>
          <a:p>
            <a:r>
              <a:rPr lang="en-US" sz="2400" dirty="0"/>
              <a:t>Methodology</a:t>
            </a:r>
          </a:p>
          <a:p>
            <a:r>
              <a:rPr lang="en-US" sz="2400" dirty="0"/>
              <a:t>Tools and Technologies</a:t>
            </a:r>
          </a:p>
          <a:p>
            <a:r>
              <a:rPr lang="en-US" sz="2400" dirty="0"/>
              <a:t>Benefits</a:t>
            </a:r>
          </a:p>
          <a:p>
            <a:r>
              <a:rPr lang="en-US" sz="2400" dirty="0"/>
              <a:t>Embedding</a:t>
            </a:r>
            <a:r>
              <a:rPr lang="en-US" sz="2400" b="1" dirty="0"/>
              <a:t> </a:t>
            </a:r>
            <a:r>
              <a:rPr lang="en-US" sz="2400" dirty="0"/>
              <a:t>3d models</a:t>
            </a:r>
          </a:p>
          <a:p>
            <a:r>
              <a:rPr lang="en-US" sz="2400" dirty="0"/>
              <a:t>3D Models</a:t>
            </a:r>
          </a:p>
          <a:p>
            <a:r>
              <a:rPr lang="en-US" sz="2400" dirty="0"/>
              <a:t>Recommendation</a:t>
            </a:r>
          </a:p>
          <a:p>
            <a:r>
              <a:rPr lang="en-US" sz="2400" dirty="0"/>
              <a:t>Context Level Diagram</a:t>
            </a:r>
          </a:p>
          <a:p>
            <a:r>
              <a:rPr lang="en-US" sz="2400" dirty="0"/>
              <a:t>Class Diagram</a:t>
            </a:r>
          </a:p>
          <a:p>
            <a:r>
              <a:rPr lang="en-US" sz="2400" dirty="0"/>
              <a:t>Use Case Diagrams</a:t>
            </a:r>
          </a:p>
          <a:p>
            <a:r>
              <a:rPr lang="en-US" sz="2400" dirty="0"/>
              <a:t>Activity Diagram</a:t>
            </a:r>
          </a:p>
          <a:p>
            <a:r>
              <a:rPr lang="en-US" sz="2400" dirty="0"/>
              <a:t>Sequence Diagram</a:t>
            </a:r>
          </a:p>
          <a:p>
            <a:pPr marL="0" indent="0">
              <a:buNone/>
            </a:pPr>
            <a:endParaRPr lang="en-US" sz="2400" dirty="0"/>
          </a:p>
          <a:p>
            <a:endParaRPr lang="en-US" sz="2400" dirty="0"/>
          </a:p>
        </p:txBody>
      </p:sp>
      <p:sp>
        <p:nvSpPr>
          <p:cNvPr id="7" name="Rectangle 6"/>
          <p:cNvSpPr/>
          <p:nvPr/>
        </p:nvSpPr>
        <p:spPr>
          <a:xfrm>
            <a:off x="883920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p:cNvSpPr txBox="1"/>
          <p:nvPr/>
        </p:nvSpPr>
        <p:spPr>
          <a:xfrm>
            <a:off x="228600" y="685800"/>
            <a:ext cx="8915400" cy="769441"/>
          </a:xfrm>
          <a:prstGeom prst="rect">
            <a:avLst/>
          </a:prstGeom>
          <a:noFill/>
        </p:spPr>
        <p:txBody>
          <a:bodyPr wrap="square" rtlCol="0">
            <a:spAutoFit/>
          </a:bodyPr>
          <a:lstStyle/>
          <a:p>
            <a:r>
              <a:rPr lang="en-US" sz="4400" u="sng" dirty="0">
                <a:solidFill>
                  <a:schemeClr val="tx2">
                    <a:lumMod val="75000"/>
                  </a:schemeClr>
                </a:solidFill>
              </a:rPr>
              <a:t>_______________________________</a:t>
            </a:r>
          </a:p>
        </p:txBody>
      </p:sp>
      <p:sp>
        <p:nvSpPr>
          <p:cNvPr id="11" name="Date Placeholder 10"/>
          <p:cNvSpPr>
            <a:spLocks noGrp="1"/>
          </p:cNvSpPr>
          <p:nvPr>
            <p:ph type="dt" sz="half" idx="10"/>
          </p:nvPr>
        </p:nvSpPr>
        <p:spPr/>
        <p:txBody>
          <a:bodyPr/>
          <a:lstStyle/>
          <a:p>
            <a:fld id="{A02F9DD3-D22E-42CA-99F3-1F608F546462}" type="datetime1">
              <a:rPr lang="en-US" smtClean="0"/>
              <a:pPr/>
              <a:t>12/6/2020</a:t>
            </a:fld>
            <a:endParaRPr lang="en-US" dirty="0"/>
          </a:p>
        </p:txBody>
      </p:sp>
      <p:sp>
        <p:nvSpPr>
          <p:cNvPr id="15" name="Footer Placeholder 14"/>
          <p:cNvSpPr>
            <a:spLocks noGrp="1"/>
          </p:cNvSpPr>
          <p:nvPr>
            <p:ph type="ftr" sz="quarter" idx="11"/>
          </p:nvPr>
        </p:nvSpPr>
        <p:spPr/>
        <p:txBody>
          <a:bodyPr/>
          <a:lstStyle/>
          <a:p>
            <a:r>
              <a:rPr lang="en-US" dirty="0"/>
              <a:t>FYP Internal Presentation</a:t>
            </a:r>
          </a:p>
        </p:txBody>
      </p:sp>
      <p:sp>
        <p:nvSpPr>
          <p:cNvPr id="16" name="Slide Number Placeholder 15"/>
          <p:cNvSpPr>
            <a:spLocks noGrp="1"/>
          </p:cNvSpPr>
          <p:nvPr>
            <p:ph type="sldNum" sz="quarter" idx="12"/>
          </p:nvPr>
        </p:nvSpPr>
        <p:spPr/>
        <p:txBody>
          <a:bodyPr/>
          <a:lstStyle/>
          <a:p>
            <a:fld id="{21BAB6EE-EAEA-4561-8880-8DF9D3AB286A}" type="slidenum">
              <a:rPr lang="en-US" smtClean="0"/>
              <a:pPr/>
              <a:t>3</a:t>
            </a:fld>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C76FF4-2997-4599-B185-C7814AB593AA}"/>
              </a:ext>
            </a:extLst>
          </p:cNvPr>
          <p:cNvSpPr>
            <a:spLocks noGrp="1"/>
          </p:cNvSpPr>
          <p:nvPr>
            <p:ph type="title"/>
          </p:nvPr>
        </p:nvSpPr>
        <p:spPr>
          <a:xfrm>
            <a:off x="533400" y="152400"/>
            <a:ext cx="8229600" cy="1143000"/>
          </a:xfrm>
        </p:spPr>
        <p:txBody>
          <a:bodyPr>
            <a:normAutofit/>
          </a:bodyPr>
          <a:lstStyle/>
          <a:p>
            <a:r>
              <a:rPr lang="en-US" sz="2800" b="1" dirty="0"/>
              <a:t>Activity diagram</a:t>
            </a:r>
          </a:p>
        </p:txBody>
      </p:sp>
      <p:sp>
        <p:nvSpPr>
          <p:cNvPr id="4" name="Date Placeholder 3">
            <a:extLst>
              <a:ext uri="{FF2B5EF4-FFF2-40B4-BE49-F238E27FC236}">
                <a16:creationId xmlns:a16="http://schemas.microsoft.com/office/drawing/2014/main" xmlns="" id="{07FB8E2B-659A-4430-9FC0-3E6CBC04F81E}"/>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E6A3B812-806B-469E-ABE3-DE75706A7214}"/>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CBF437F5-88DD-4EE7-BA2A-178D9A0AAAC6}"/>
              </a:ext>
            </a:extLst>
          </p:cNvPr>
          <p:cNvSpPr>
            <a:spLocks noGrp="1"/>
          </p:cNvSpPr>
          <p:nvPr>
            <p:ph type="sldNum" sz="quarter" idx="12"/>
          </p:nvPr>
        </p:nvSpPr>
        <p:spPr/>
        <p:txBody>
          <a:bodyPr/>
          <a:lstStyle/>
          <a:p>
            <a:fld id="{21BAB6EE-EAEA-4561-8880-8DF9D3AB286A}" type="slidenum">
              <a:rPr lang="en-US" smtClean="0"/>
              <a:pPr/>
              <a:t>30</a:t>
            </a:fld>
            <a:endParaRPr lang="en-US" dirty="0"/>
          </a:p>
        </p:txBody>
      </p:sp>
      <p:pic>
        <p:nvPicPr>
          <p:cNvPr id="7" name="Picture 6" descr="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600200" y="1143000"/>
            <a:ext cx="5943600" cy="5068252"/>
          </a:xfrm>
          <a:prstGeom prst="rect">
            <a:avLst/>
          </a:prstGeom>
        </p:spPr>
      </p:pic>
    </p:spTree>
    <p:extLst>
      <p:ext uri="{BB962C8B-B14F-4D97-AF65-F5344CB8AC3E}">
        <p14:creationId xmlns:p14="http://schemas.microsoft.com/office/powerpoint/2010/main" xmlns="" val="6075443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1017ACA-4AA4-470B-A249-EB76741868C2}"/>
              </a:ext>
            </a:extLst>
          </p:cNvPr>
          <p:cNvSpPr>
            <a:spLocks noGrp="1"/>
          </p:cNvSpPr>
          <p:nvPr>
            <p:ph type="title"/>
          </p:nvPr>
        </p:nvSpPr>
        <p:spPr>
          <a:xfrm>
            <a:off x="1981200" y="78387"/>
            <a:ext cx="5181600" cy="759813"/>
          </a:xfrm>
        </p:spPr>
        <p:txBody>
          <a:bodyPr>
            <a:normAutofit/>
          </a:bodyPr>
          <a:lstStyle/>
          <a:p>
            <a:r>
              <a:rPr lang="en-US" sz="2400" dirty="0"/>
              <a:t>Customer Sequence Diagram</a:t>
            </a:r>
            <a:endParaRPr lang="en-US" dirty="0"/>
          </a:p>
        </p:txBody>
      </p:sp>
      <p:sp>
        <p:nvSpPr>
          <p:cNvPr id="4" name="Date Placeholder 3">
            <a:extLst>
              <a:ext uri="{FF2B5EF4-FFF2-40B4-BE49-F238E27FC236}">
                <a16:creationId xmlns:a16="http://schemas.microsoft.com/office/drawing/2014/main" xmlns="" id="{95BB5C2A-E826-46FD-B227-D8B233FF527C}"/>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C974078F-F72A-400C-BF2A-52FD126E65E6}"/>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056CD590-E202-4098-84B1-18A3E63F36B2}"/>
              </a:ext>
            </a:extLst>
          </p:cNvPr>
          <p:cNvSpPr>
            <a:spLocks noGrp="1"/>
          </p:cNvSpPr>
          <p:nvPr>
            <p:ph type="sldNum" sz="quarter" idx="12"/>
          </p:nvPr>
        </p:nvSpPr>
        <p:spPr/>
        <p:txBody>
          <a:bodyPr/>
          <a:lstStyle/>
          <a:p>
            <a:fld id="{21BAB6EE-EAEA-4561-8880-8DF9D3AB286A}" type="slidenum">
              <a:rPr lang="en-US" smtClean="0"/>
              <a:pPr/>
              <a:t>31</a:t>
            </a:fld>
            <a:endParaRPr lang="en-US" dirty="0"/>
          </a:p>
        </p:txBody>
      </p:sp>
      <p:pic>
        <p:nvPicPr>
          <p:cNvPr id="7" name="Picture 6" descr="A picture containing diagram&#10;&#10;Description automatically generated"/>
          <p:cNvPicPr/>
          <p:nvPr/>
        </p:nvPicPr>
        <p:blipFill>
          <a:blip r:embed="rId2" cstate="print">
            <a:extLst>
              <a:ext uri="{28A0092B-C50C-407E-A947-70E740481C1C}">
                <a14:useLocalDpi xmlns:a14="http://schemas.microsoft.com/office/drawing/2010/main" xmlns="" val="0"/>
              </a:ext>
            </a:extLst>
          </a:blip>
          <a:stretch>
            <a:fillRect/>
          </a:stretch>
        </p:blipFill>
        <p:spPr>
          <a:xfrm>
            <a:off x="1447800" y="838200"/>
            <a:ext cx="5691470" cy="5562600"/>
          </a:xfrm>
          <a:prstGeom prst="rect">
            <a:avLst/>
          </a:prstGeom>
        </p:spPr>
      </p:pic>
    </p:spTree>
    <p:extLst>
      <p:ext uri="{BB962C8B-B14F-4D97-AF65-F5344CB8AC3E}">
        <p14:creationId xmlns:p14="http://schemas.microsoft.com/office/powerpoint/2010/main" xmlns="" val="150681216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xmlns="" id="{B74DA329-F5FB-4ADC-93E4-4EFD3DDEB7F8}"/>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0297E341-5C7D-4474-8C36-E43C9718CFD8}"/>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ACF01EBD-F426-4E09-8254-6C8C93F5C84C}"/>
              </a:ext>
            </a:extLst>
          </p:cNvPr>
          <p:cNvSpPr>
            <a:spLocks noGrp="1"/>
          </p:cNvSpPr>
          <p:nvPr>
            <p:ph type="sldNum" sz="quarter" idx="12"/>
          </p:nvPr>
        </p:nvSpPr>
        <p:spPr/>
        <p:txBody>
          <a:bodyPr/>
          <a:lstStyle/>
          <a:p>
            <a:fld id="{21BAB6EE-EAEA-4561-8880-8DF9D3AB286A}" type="slidenum">
              <a:rPr lang="en-US" smtClean="0"/>
              <a:pPr/>
              <a:t>32</a:t>
            </a:fld>
            <a:endParaRPr lang="en-US" dirty="0"/>
          </a:p>
        </p:txBody>
      </p:sp>
      <p:sp>
        <p:nvSpPr>
          <p:cNvPr id="9" name="Title 1">
            <a:extLst>
              <a:ext uri="{FF2B5EF4-FFF2-40B4-BE49-F238E27FC236}">
                <a16:creationId xmlns:a16="http://schemas.microsoft.com/office/drawing/2014/main" xmlns="" id="{038C3965-FCB7-47B0-9C81-85D4711FB5B8}"/>
              </a:ext>
            </a:extLst>
          </p:cNvPr>
          <p:cNvSpPr>
            <a:spLocks noGrp="1"/>
          </p:cNvSpPr>
          <p:nvPr>
            <p:ph type="title"/>
          </p:nvPr>
        </p:nvSpPr>
        <p:spPr>
          <a:xfrm>
            <a:off x="2057400" y="0"/>
            <a:ext cx="5181600" cy="1143000"/>
          </a:xfrm>
        </p:spPr>
        <p:txBody>
          <a:bodyPr>
            <a:normAutofit/>
          </a:bodyPr>
          <a:lstStyle/>
          <a:p>
            <a:r>
              <a:rPr lang="en-US" sz="2400" b="1" dirty="0"/>
              <a:t>Admin Sequence Diagram</a:t>
            </a:r>
            <a:endParaRPr lang="en-US" b="1" dirty="0"/>
          </a:p>
        </p:txBody>
      </p:sp>
      <p:pic>
        <p:nvPicPr>
          <p:cNvPr id="11" name="Picture 10" descr="A screenshot of a cell phone&#10;&#10;Description automatically generated">
            <a:extLst>
              <a:ext uri="{FF2B5EF4-FFF2-40B4-BE49-F238E27FC236}">
                <a16:creationId xmlns:a16="http://schemas.microsoft.com/office/drawing/2014/main" xmlns="" id="{FD8843AA-0EE3-4663-A76B-53F999865EE1}"/>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300162" y="838200"/>
            <a:ext cx="6853238" cy="5257800"/>
          </a:xfrm>
          <a:prstGeom prst="rect">
            <a:avLst/>
          </a:prstGeom>
        </p:spPr>
      </p:pic>
    </p:spTree>
    <p:extLst>
      <p:ext uri="{BB962C8B-B14F-4D97-AF65-F5344CB8AC3E}">
        <p14:creationId xmlns:p14="http://schemas.microsoft.com/office/powerpoint/2010/main" xmlns="" val="12834929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normAutofit/>
          </a:bodyPr>
          <a:lstStyle/>
          <a:p>
            <a:r>
              <a:rPr lang="en-US" sz="2800" dirty="0"/>
              <a:t>We provide the solution in the form of online website named as “AQZA Jewelers” .</a:t>
            </a:r>
          </a:p>
          <a:p>
            <a:r>
              <a:rPr lang="en-US" sz="2800" dirty="0"/>
              <a:t>  By adding the 3d models of jewelry  and display in our website.</a:t>
            </a:r>
          </a:p>
          <a:p>
            <a:r>
              <a:rPr lang="en-US" sz="2800" dirty="0"/>
              <a:t> We also provide recommendation with the use of user base collaborative filtering algorithm on the basis of users ratting.</a:t>
            </a:r>
          </a:p>
        </p:txBody>
      </p:sp>
      <p:sp>
        <p:nvSpPr>
          <p:cNvPr id="4" name="Date Placeholder 3"/>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Internal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33</a:t>
            </a:fld>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Future Intention</a:t>
            </a:r>
          </a:p>
        </p:txBody>
      </p:sp>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34</a:t>
            </a:fld>
            <a:endParaRPr lang="en-US" dirty="0"/>
          </a:p>
        </p:txBody>
      </p:sp>
      <p:sp>
        <p:nvSpPr>
          <p:cNvPr id="6" name="Rectangle 5"/>
          <p:cNvSpPr/>
          <p:nvPr/>
        </p:nvSpPr>
        <p:spPr>
          <a:xfrm>
            <a:off x="304800" y="1981200"/>
            <a:ext cx="6553200" cy="3785652"/>
          </a:xfrm>
          <a:prstGeom prst="rect">
            <a:avLst/>
          </a:prstGeom>
        </p:spPr>
        <p:txBody>
          <a:bodyPr wrap="square">
            <a:spAutoFit/>
          </a:bodyPr>
          <a:lstStyle/>
          <a:p>
            <a:pPr>
              <a:buFont typeface="Arial" pitchFamily="34" charset="0"/>
              <a:buChar char="•"/>
            </a:pPr>
            <a:r>
              <a:rPr lang="en-US" sz="2400" dirty="0"/>
              <a:t>We will be  add seller that  it will become mega </a:t>
            </a:r>
            <a:r>
              <a:rPr lang="en-US" sz="2400" dirty="0" err="1"/>
              <a:t>website.We</a:t>
            </a:r>
            <a:r>
              <a:rPr lang="en-US" sz="2400" dirty="0"/>
              <a:t> will add other products as dresses and shoes in our website and view them in 3dimension.When we will add these products we also apply  </a:t>
            </a:r>
            <a:r>
              <a:rPr lang="en-US" sz="2400" dirty="0" err="1"/>
              <a:t>recomander</a:t>
            </a:r>
            <a:r>
              <a:rPr lang="en-US" sz="2400" dirty="0"/>
              <a:t> on the products.</a:t>
            </a:r>
          </a:p>
          <a:p>
            <a:pPr>
              <a:buFont typeface="Arial" pitchFamily="34" charset="0"/>
              <a:buChar char="•"/>
            </a:pPr>
            <a:r>
              <a:rPr lang="en-US" sz="2400" dirty="0"/>
              <a:t>We  will be add virtual trial  room in which users will add  his  images and jewelry will shown on her </a:t>
            </a:r>
            <a:r>
              <a:rPr lang="en-US" sz="2400" dirty="0" err="1"/>
              <a:t>image.They</a:t>
            </a:r>
            <a:r>
              <a:rPr lang="en-US" sz="2400" dirty="0"/>
              <a:t> will  try  different jewelry products on their image to  check  the </a:t>
            </a:r>
            <a:r>
              <a:rPr lang="en-US" sz="2400" dirty="0" err="1"/>
              <a:t>jewllery</a:t>
            </a:r>
            <a:r>
              <a:rPr lang="en-US" sz="2400" dirty="0"/>
              <a:t>.</a:t>
            </a:r>
          </a:p>
          <a:p>
            <a:pPr>
              <a:buFont typeface="Arial" pitchFamily="34" charset="0"/>
              <a:buChar char="•"/>
            </a:pPr>
            <a:endParaRPr lang="en-US" sz="2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a:t>
            </a:r>
          </a:p>
        </p:txBody>
      </p:sp>
      <p:sp>
        <p:nvSpPr>
          <p:cNvPr id="3" name="Date Placeholder 2"/>
          <p:cNvSpPr>
            <a:spLocks noGrp="1"/>
          </p:cNvSpPr>
          <p:nvPr>
            <p:ph type="dt" sz="half" idx="10"/>
          </p:nvPr>
        </p:nvSpPr>
        <p:spPr/>
        <p:txBody>
          <a:bodyPr/>
          <a:lstStyle/>
          <a:p>
            <a:fld id="{88EEFD3D-2440-49B3-915E-9DCC9AE890C3}" type="datetime1">
              <a:rPr lang="en-US" smtClean="0"/>
              <a:pPr/>
              <a:t>12/6/2020</a:t>
            </a:fld>
            <a:endParaRPr lang="en-US" dirty="0"/>
          </a:p>
        </p:txBody>
      </p:sp>
      <p:sp>
        <p:nvSpPr>
          <p:cNvPr id="4" name="Footer Placeholder 3"/>
          <p:cNvSpPr>
            <a:spLocks noGrp="1"/>
          </p:cNvSpPr>
          <p:nvPr>
            <p:ph type="ftr" sz="quarter" idx="11"/>
          </p:nvPr>
        </p:nvSpPr>
        <p:spPr/>
        <p:txBody>
          <a:bodyPr/>
          <a:lstStyle/>
          <a:p>
            <a:r>
              <a:rPr lang="en-US" dirty="0"/>
              <a:t>FYP Internal  Presentation</a:t>
            </a:r>
          </a:p>
        </p:txBody>
      </p:sp>
      <p:sp>
        <p:nvSpPr>
          <p:cNvPr id="5" name="Slide Number Placeholder 4"/>
          <p:cNvSpPr>
            <a:spLocks noGrp="1"/>
          </p:cNvSpPr>
          <p:nvPr>
            <p:ph type="sldNum" sz="quarter" idx="12"/>
          </p:nvPr>
        </p:nvSpPr>
        <p:spPr/>
        <p:txBody>
          <a:bodyPr/>
          <a:lstStyle/>
          <a:p>
            <a:fld id="{21BAB6EE-EAEA-4561-8880-8DF9D3AB286A}" type="slidenum">
              <a:rPr lang="en-US" smtClean="0"/>
              <a:pPr/>
              <a:t>35</a:t>
            </a:fld>
            <a:endParaRPr lang="en-US" dirty="0"/>
          </a:p>
        </p:txBody>
      </p:sp>
      <p:sp>
        <p:nvSpPr>
          <p:cNvPr id="6" name="Rectangle 5"/>
          <p:cNvSpPr/>
          <p:nvPr/>
        </p:nvSpPr>
        <p:spPr>
          <a:xfrm>
            <a:off x="533400" y="1981200"/>
            <a:ext cx="7620000" cy="2308324"/>
          </a:xfrm>
          <a:prstGeom prst="rect">
            <a:avLst/>
          </a:prstGeom>
        </p:spPr>
        <p:txBody>
          <a:bodyPr wrap="square">
            <a:spAutoFit/>
          </a:bodyPr>
          <a:lstStyle/>
          <a:p>
            <a:pPr>
              <a:buFont typeface="Arial" pitchFamily="34" charset="0"/>
              <a:buChar char="•"/>
            </a:pPr>
            <a:r>
              <a:rPr lang="en-US" sz="2400" dirty="0"/>
              <a:t>Now recommendations are shown on the basis on ratings. We can used different algorithms as in collaborative filtering we can use matrix factorization.Recommandations can shown on basis of user interest as  user buys products related to that product recommendations are shown to him as  darz.com  show recommendations.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p:cNvPicPr>
          <p:nvPr/>
        </p:nvPicPr>
        <p:blipFill>
          <a:blip r:embed="rId3" cstate="print">
            <a:extLst>
              <a:ext uri="{28A0092B-C50C-407E-A947-70E740481C1C}">
                <a14:useLocalDpi xmlns:a14="http://schemas.microsoft.com/office/drawing/2010/main" xmlns="" val="0"/>
              </a:ext>
            </a:extLst>
          </a:blip>
          <a:stretch>
            <a:fillRect/>
          </a:stretch>
        </p:blipFill>
        <p:spPr>
          <a:xfrm>
            <a:off x="7699248" y="301752"/>
            <a:ext cx="841248" cy="841248"/>
          </a:xfrm>
          <a:prstGeom prst="rect">
            <a:avLst/>
          </a:prstGeom>
        </p:spPr>
      </p:pic>
      <p:sp>
        <p:nvSpPr>
          <p:cNvPr id="7" name="Rectangle 6"/>
          <p:cNvSpPr/>
          <p:nvPr/>
        </p:nvSpPr>
        <p:spPr>
          <a:xfrm>
            <a:off x="883920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0"/>
            <a:ext cx="304800" cy="6858000"/>
          </a:xfrm>
          <a:prstGeom prst="rect">
            <a:avLst/>
          </a:prstGeom>
          <a:solidFill>
            <a:schemeClr val="tx2">
              <a:lumMod val="75000"/>
            </a:schemeClr>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2" descr="F:\IMPORTANT DOCUMENTs\MY LECTURES &amp; documents\course stuff\5th semester course\QuestionMark2.gif"/>
          <p:cNvPicPr>
            <a:picLocks noGrp="1" noChangeAspect="1" noChangeArrowheads="1" noCrop="1"/>
          </p:cNvPicPr>
          <p:nvPr>
            <p:ph idx="1"/>
          </p:nvPr>
        </p:nvPicPr>
        <p:blipFill>
          <a:blip r:embed="rId4" cstate="print">
            <a:extLst>
              <a:ext uri="{28A0092B-C50C-407E-A947-70E740481C1C}">
                <a14:useLocalDpi xmlns:a14="http://schemas.microsoft.com/office/drawing/2010/main" xmlns="" val="0"/>
              </a:ext>
            </a:extLst>
          </a:blip>
          <a:srcRect/>
          <a:stretch>
            <a:fillRect/>
          </a:stretch>
        </p:blipFill>
        <p:spPr bwMode="auto">
          <a:xfrm>
            <a:off x="3276600" y="152400"/>
            <a:ext cx="3333750" cy="3333750"/>
          </a:xfrm>
          <a:prstGeom prst="rect">
            <a:avLst/>
          </a:prstGeom>
          <a:noFill/>
          <a:extLst>
            <a:ext uri="{909E8E84-426E-40DD-AFC4-6F175D3DCCD1}">
              <a14:hiddenFill xmlns:a14="http://schemas.microsoft.com/office/drawing/2010/main" xmlns="">
                <a:solidFill>
                  <a:srgbClr val="FFFFFF"/>
                </a:solidFill>
              </a14:hiddenFill>
            </a:ext>
          </a:extLst>
        </p:spPr>
      </p:pic>
      <p:pic>
        <p:nvPicPr>
          <p:cNvPr id="11" name="Picture 3"/>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457200" y="3048000"/>
            <a:ext cx="1729839" cy="32766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Date Placeholder 1"/>
          <p:cNvSpPr>
            <a:spLocks noGrp="1"/>
          </p:cNvSpPr>
          <p:nvPr>
            <p:ph type="dt" sz="half" idx="10"/>
          </p:nvPr>
        </p:nvSpPr>
        <p:spPr/>
        <p:txBody>
          <a:bodyPr/>
          <a:lstStyle/>
          <a:p>
            <a:fld id="{DF0267FD-1603-46FC-A8AA-BAD4B9C0619C}" type="datetime1">
              <a:rPr lang="en-US" smtClean="0"/>
              <a:pPr/>
              <a:t>12/6/2020</a:t>
            </a:fld>
            <a:endParaRPr lang="en-US" dirty="0"/>
          </a:p>
        </p:txBody>
      </p:sp>
      <p:sp>
        <p:nvSpPr>
          <p:cNvPr id="3" name="Footer Placeholder 2"/>
          <p:cNvSpPr>
            <a:spLocks noGrp="1"/>
          </p:cNvSpPr>
          <p:nvPr>
            <p:ph type="ftr" sz="quarter" idx="11"/>
          </p:nvPr>
        </p:nvSpPr>
        <p:spPr/>
        <p:txBody>
          <a:bodyPr/>
          <a:lstStyle/>
          <a:p>
            <a:r>
              <a:rPr lang="en-US" dirty="0"/>
              <a:t>FYP Internal   Presentation</a:t>
            </a:r>
          </a:p>
        </p:txBody>
      </p:sp>
      <p:sp>
        <p:nvSpPr>
          <p:cNvPr id="13" name="Slide Number Placeholder 12"/>
          <p:cNvSpPr>
            <a:spLocks noGrp="1"/>
          </p:cNvSpPr>
          <p:nvPr>
            <p:ph type="sldNum" sz="quarter" idx="12"/>
          </p:nvPr>
        </p:nvSpPr>
        <p:spPr/>
        <p:txBody>
          <a:bodyPr/>
          <a:lstStyle/>
          <a:p>
            <a:fld id="{21BAB6EE-EAEA-4561-8880-8DF9D3AB286A}" type="slidenum">
              <a:rPr lang="en-US" smtClean="0"/>
              <a:pPr/>
              <a:t>36</a:t>
            </a:fld>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Cont..</a:t>
            </a:r>
          </a:p>
        </p:txBody>
      </p:sp>
      <p:sp>
        <p:nvSpPr>
          <p:cNvPr id="3" name="Content Placeholder 2"/>
          <p:cNvSpPr>
            <a:spLocks noGrp="1"/>
          </p:cNvSpPr>
          <p:nvPr>
            <p:ph idx="1"/>
          </p:nvPr>
        </p:nvSpPr>
        <p:spPr/>
        <p:txBody>
          <a:bodyPr/>
          <a:lstStyle/>
          <a:p>
            <a:r>
              <a:rPr lang="en-US" dirty="0"/>
              <a:t>Conclusion.</a:t>
            </a:r>
          </a:p>
          <a:p>
            <a:r>
              <a:rPr lang="en-US" dirty="0"/>
              <a:t>Future  Intention.</a:t>
            </a:r>
          </a:p>
        </p:txBody>
      </p:sp>
      <p:sp>
        <p:nvSpPr>
          <p:cNvPr id="4" name="Date Placeholder 3"/>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p:cNvSpPr>
            <a:spLocks noGrp="1"/>
          </p:cNvSpPr>
          <p:nvPr>
            <p:ph type="ftr" sz="quarter" idx="11"/>
          </p:nvPr>
        </p:nvSpPr>
        <p:spPr/>
        <p:txBody>
          <a:bodyPr/>
          <a:lstStyle/>
          <a:p>
            <a:r>
              <a:rPr lang="en-US" dirty="0"/>
              <a:t>FYP Internal Presentation</a:t>
            </a:r>
          </a:p>
        </p:txBody>
      </p:sp>
      <p:sp>
        <p:nvSpPr>
          <p:cNvPr id="6" name="Slide Number Placeholder 5"/>
          <p:cNvSpPr>
            <a:spLocks noGrp="1"/>
          </p:cNvSpPr>
          <p:nvPr>
            <p:ph type="sldNum" sz="quarter" idx="12"/>
          </p:nvPr>
        </p:nvSpPr>
        <p:spPr/>
        <p:txBody>
          <a:bodyPr/>
          <a:lstStyle/>
          <a:p>
            <a:fld id="{21BAB6EE-EAEA-4561-8880-8DF9D3AB286A}" type="slidenum">
              <a:rPr lang="en-US" smtClean="0"/>
              <a:pPr/>
              <a:t>4</a:t>
            </a:fld>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162FA23-330F-49A2-99C6-126A882D70C8}"/>
              </a:ext>
            </a:extLst>
          </p:cNvPr>
          <p:cNvSpPr>
            <a:spLocks noGrp="1"/>
          </p:cNvSpPr>
          <p:nvPr>
            <p:ph type="title"/>
          </p:nvPr>
        </p:nvSpPr>
        <p:spPr>
          <a:xfrm>
            <a:off x="457200" y="0"/>
            <a:ext cx="8229600" cy="990600"/>
          </a:xfrm>
        </p:spPr>
        <p:txBody>
          <a:bodyPr>
            <a:normAutofit fontScale="90000"/>
          </a:bodyPr>
          <a:lstStyle/>
          <a:p>
            <a:r>
              <a:rPr lang="en-US" b="1" dirty="0"/>
              <a:t/>
            </a:r>
            <a:br>
              <a:rPr lang="en-US" b="1" dirty="0"/>
            </a:br>
            <a:r>
              <a:rPr lang="en-US" sz="4900" dirty="0"/>
              <a:t>Problem Statement</a:t>
            </a:r>
            <a:r>
              <a:rPr lang="en-US" b="1" dirty="0"/>
              <a:t/>
            </a:r>
            <a:br>
              <a:rPr lang="en-US" b="1" dirty="0"/>
            </a:br>
            <a:endParaRPr lang="x-none" dirty="0"/>
          </a:p>
        </p:txBody>
      </p:sp>
      <p:sp>
        <p:nvSpPr>
          <p:cNvPr id="3" name="Content Placeholder 2">
            <a:extLst>
              <a:ext uri="{FF2B5EF4-FFF2-40B4-BE49-F238E27FC236}">
                <a16:creationId xmlns:a16="http://schemas.microsoft.com/office/drawing/2014/main" xmlns="" id="{C660D258-EA1F-4F32-9280-F8DC46D9230E}"/>
              </a:ext>
            </a:extLst>
          </p:cNvPr>
          <p:cNvSpPr>
            <a:spLocks noGrp="1"/>
          </p:cNvSpPr>
          <p:nvPr>
            <p:ph idx="1"/>
          </p:nvPr>
        </p:nvSpPr>
        <p:spPr>
          <a:xfrm>
            <a:off x="457200" y="990600"/>
            <a:ext cx="8229600" cy="5135563"/>
          </a:xfrm>
        </p:spPr>
        <p:txBody>
          <a:bodyPr>
            <a:normAutofit/>
          </a:bodyPr>
          <a:lstStyle/>
          <a:p>
            <a:endParaRPr lang="en-US" dirty="0"/>
          </a:p>
          <a:p>
            <a:r>
              <a:rPr lang="en-US" dirty="0"/>
              <a:t>Mostly jewelry website contains 2d models of jewelry.</a:t>
            </a:r>
          </a:p>
          <a:p>
            <a:r>
              <a:rPr lang="en-US" dirty="0"/>
              <a:t>2d models cannot give proper look.</a:t>
            </a:r>
          </a:p>
          <a:p>
            <a:r>
              <a:rPr lang="en-US" dirty="0"/>
              <a:t>2d models height dimension can never evaluate</a:t>
            </a:r>
          </a:p>
          <a:p>
            <a:r>
              <a:rPr lang="en-US" dirty="0"/>
              <a:t>2d models  models reduced cell to cell interaction.</a:t>
            </a:r>
          </a:p>
          <a:p>
            <a:pPr marL="0" indent="0">
              <a:buNone/>
            </a:pPr>
            <a:endParaRPr lang="x-none" dirty="0"/>
          </a:p>
        </p:txBody>
      </p:sp>
      <p:sp>
        <p:nvSpPr>
          <p:cNvPr id="4" name="Date Placeholder 3">
            <a:extLst>
              <a:ext uri="{FF2B5EF4-FFF2-40B4-BE49-F238E27FC236}">
                <a16:creationId xmlns:a16="http://schemas.microsoft.com/office/drawing/2014/main" xmlns="" id="{6DEC8E2C-049E-4C88-8368-A9A6688F0220}"/>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4685EC50-2202-4E78-B099-14D20C13ABF6}"/>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55399AD7-4AD4-42E5-922C-1EC60B62FF19}"/>
              </a:ext>
            </a:extLst>
          </p:cNvPr>
          <p:cNvSpPr>
            <a:spLocks noGrp="1"/>
          </p:cNvSpPr>
          <p:nvPr>
            <p:ph type="sldNum" sz="quarter" idx="12"/>
          </p:nvPr>
        </p:nvSpPr>
        <p:spPr/>
        <p:txBody>
          <a:bodyPr/>
          <a:lstStyle/>
          <a:p>
            <a:fld id="{21BAB6EE-EAEA-4561-8880-8DF9D3AB286A}" type="slidenum">
              <a:rPr lang="en-US" smtClean="0"/>
              <a:pPr/>
              <a:t>5</a:t>
            </a:fld>
            <a:endParaRPr lang="en-US" dirty="0"/>
          </a:p>
        </p:txBody>
      </p:sp>
    </p:spTree>
    <p:extLst>
      <p:ext uri="{BB962C8B-B14F-4D97-AF65-F5344CB8AC3E}">
        <p14:creationId xmlns:p14="http://schemas.microsoft.com/office/powerpoint/2010/main" xmlns="" val="608455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A134467-F2F5-4288-AB05-43E163763C59}"/>
              </a:ext>
            </a:extLst>
          </p:cNvPr>
          <p:cNvSpPr>
            <a:spLocks noGrp="1"/>
          </p:cNvSpPr>
          <p:nvPr>
            <p:ph type="title"/>
          </p:nvPr>
        </p:nvSpPr>
        <p:spPr/>
        <p:txBody>
          <a:bodyPr/>
          <a:lstStyle/>
          <a:p>
            <a:r>
              <a:rPr lang="en-US" dirty="0"/>
              <a:t>Solution to Problem</a:t>
            </a:r>
            <a:endParaRPr lang="x-none" dirty="0"/>
          </a:p>
        </p:txBody>
      </p:sp>
      <p:sp>
        <p:nvSpPr>
          <p:cNvPr id="3" name="Content Placeholder 2">
            <a:extLst>
              <a:ext uri="{FF2B5EF4-FFF2-40B4-BE49-F238E27FC236}">
                <a16:creationId xmlns:a16="http://schemas.microsoft.com/office/drawing/2014/main" xmlns="" id="{4EC12B76-38A0-4951-A2D7-2ABFAB34FE22}"/>
              </a:ext>
            </a:extLst>
          </p:cNvPr>
          <p:cNvSpPr>
            <a:spLocks noGrp="1"/>
          </p:cNvSpPr>
          <p:nvPr>
            <p:ph idx="1"/>
          </p:nvPr>
        </p:nvSpPr>
        <p:spPr>
          <a:xfrm>
            <a:off x="457200" y="1189037"/>
            <a:ext cx="8229600" cy="4525963"/>
          </a:xfrm>
        </p:spPr>
        <p:txBody>
          <a:bodyPr>
            <a:normAutofit/>
          </a:bodyPr>
          <a:lstStyle/>
          <a:p>
            <a:endParaRPr lang="en-US" dirty="0"/>
          </a:p>
          <a:p>
            <a:r>
              <a:rPr lang="en-US" sz="2800" dirty="0"/>
              <a:t>Adding 3D models to our website to increase visual perception.</a:t>
            </a:r>
          </a:p>
          <a:p>
            <a:r>
              <a:rPr lang="en-US" sz="2800" dirty="0"/>
              <a:t>3d models visualize to customer in such a way that attracts the customers.</a:t>
            </a:r>
          </a:p>
          <a:p>
            <a:r>
              <a:rPr lang="en-US" sz="2800" dirty="0"/>
              <a:t>Provide recommender to the user so that it buy products more conveniently</a:t>
            </a:r>
            <a:r>
              <a:rPr lang="en-US" dirty="0"/>
              <a:t>.</a:t>
            </a:r>
          </a:p>
          <a:p>
            <a:endParaRPr lang="x-none" dirty="0"/>
          </a:p>
        </p:txBody>
      </p:sp>
      <p:sp>
        <p:nvSpPr>
          <p:cNvPr id="4" name="Date Placeholder 3">
            <a:extLst>
              <a:ext uri="{FF2B5EF4-FFF2-40B4-BE49-F238E27FC236}">
                <a16:creationId xmlns:a16="http://schemas.microsoft.com/office/drawing/2014/main" xmlns="" id="{EFD0C269-8415-43E6-8F33-082C93E72BF4}"/>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455CF570-7CF6-4AE1-9EB2-A602A7F40D97}"/>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E70CA539-B0A6-46A0-AB9C-72A043E8B80C}"/>
              </a:ext>
            </a:extLst>
          </p:cNvPr>
          <p:cNvSpPr>
            <a:spLocks noGrp="1"/>
          </p:cNvSpPr>
          <p:nvPr>
            <p:ph type="sldNum" sz="quarter" idx="12"/>
          </p:nvPr>
        </p:nvSpPr>
        <p:spPr/>
        <p:txBody>
          <a:bodyPr/>
          <a:lstStyle/>
          <a:p>
            <a:fld id="{21BAB6EE-EAEA-4561-8880-8DF9D3AB286A}" type="slidenum">
              <a:rPr lang="en-US" smtClean="0"/>
              <a:pPr/>
              <a:t>6</a:t>
            </a:fld>
            <a:endParaRPr lang="en-US" dirty="0"/>
          </a:p>
        </p:txBody>
      </p:sp>
    </p:spTree>
    <p:extLst>
      <p:ext uri="{BB962C8B-B14F-4D97-AF65-F5344CB8AC3E}">
        <p14:creationId xmlns:p14="http://schemas.microsoft.com/office/powerpoint/2010/main" xmlns="" val="3531994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89A252-F647-43C6-8299-8824159C0984}"/>
              </a:ext>
            </a:extLst>
          </p:cNvPr>
          <p:cNvSpPr>
            <a:spLocks noGrp="1"/>
          </p:cNvSpPr>
          <p:nvPr>
            <p:ph type="title"/>
          </p:nvPr>
        </p:nvSpPr>
        <p:spPr>
          <a:xfrm>
            <a:off x="457200" y="261386"/>
            <a:ext cx="8229600" cy="1643614"/>
          </a:xfrm>
        </p:spPr>
        <p:txBody>
          <a:bodyPr/>
          <a:lstStyle/>
          <a:p>
            <a:r>
              <a:rPr lang="en-US" dirty="0"/>
              <a:t>Introduction to 3D modeling</a:t>
            </a:r>
          </a:p>
        </p:txBody>
      </p:sp>
      <p:sp>
        <p:nvSpPr>
          <p:cNvPr id="3" name="Content Placeholder 2">
            <a:extLst>
              <a:ext uri="{FF2B5EF4-FFF2-40B4-BE49-F238E27FC236}">
                <a16:creationId xmlns:a16="http://schemas.microsoft.com/office/drawing/2014/main" xmlns="" id="{E626FB15-F3D7-48C0-BE62-A641ADFC68DD}"/>
              </a:ext>
            </a:extLst>
          </p:cNvPr>
          <p:cNvSpPr>
            <a:spLocks noGrp="1"/>
          </p:cNvSpPr>
          <p:nvPr>
            <p:ph idx="1"/>
          </p:nvPr>
        </p:nvSpPr>
        <p:spPr/>
        <p:txBody>
          <a:bodyPr>
            <a:normAutofit/>
          </a:bodyPr>
          <a:lstStyle/>
          <a:p>
            <a:pPr marL="0" indent="0">
              <a:buNone/>
            </a:pPr>
            <a:endParaRPr lang="en-US" sz="2400" dirty="0"/>
          </a:p>
          <a:p>
            <a:r>
              <a:rPr lang="en-US" sz="2400" dirty="0"/>
              <a:t>3D modeling is the use of software to create a virtual  three dimensional  model of some physical object.</a:t>
            </a:r>
          </a:p>
          <a:p>
            <a:r>
              <a:rPr lang="en-US" sz="2400" dirty="0"/>
              <a:t>Used in many different industries, virtual  reality, video games,3D printing  ETC.</a:t>
            </a:r>
          </a:p>
          <a:p>
            <a:r>
              <a:rPr lang="en-US" sz="2400" dirty="0"/>
              <a:t>3D  design allows the designer to see what they would not see in 2D.</a:t>
            </a:r>
          </a:p>
          <a:p>
            <a:r>
              <a:rPr lang="en-US" sz="2400" dirty="0"/>
              <a:t>3D object   obtained complete replication of real object.</a:t>
            </a:r>
          </a:p>
          <a:p>
            <a:pPr marL="0" indent="0">
              <a:buNone/>
            </a:pPr>
            <a:endParaRPr lang="en-US" dirty="0"/>
          </a:p>
          <a:p>
            <a:pPr marL="0" indent="0">
              <a:buNone/>
            </a:pPr>
            <a:endParaRPr lang="en-US" sz="2400" dirty="0"/>
          </a:p>
          <a:p>
            <a:endParaRPr lang="en-US" dirty="0"/>
          </a:p>
          <a:p>
            <a:endParaRPr lang="en-US" dirty="0"/>
          </a:p>
        </p:txBody>
      </p:sp>
      <p:sp>
        <p:nvSpPr>
          <p:cNvPr id="4" name="Date Placeholder 3">
            <a:extLst>
              <a:ext uri="{FF2B5EF4-FFF2-40B4-BE49-F238E27FC236}">
                <a16:creationId xmlns:a16="http://schemas.microsoft.com/office/drawing/2014/main" xmlns="" id="{40CC45D8-4811-4B3F-B13D-3C6F751AA66E}"/>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6EB2E59D-FD35-472B-8EFC-16897DC31052}"/>
              </a:ext>
            </a:extLst>
          </p:cNvPr>
          <p:cNvSpPr>
            <a:spLocks noGrp="1"/>
          </p:cNvSpPr>
          <p:nvPr>
            <p:ph type="ftr" sz="quarter" idx="11"/>
          </p:nvPr>
        </p:nvSpPr>
        <p:spPr/>
        <p:txBody>
          <a:bodyPr/>
          <a:lstStyle/>
          <a:p>
            <a:r>
              <a:rPr lang="en-US" dirty="0"/>
              <a:t>FYP Internal Presentation</a:t>
            </a:r>
          </a:p>
        </p:txBody>
      </p:sp>
      <p:sp>
        <p:nvSpPr>
          <p:cNvPr id="6" name="Slide Number Placeholder 5">
            <a:extLst>
              <a:ext uri="{FF2B5EF4-FFF2-40B4-BE49-F238E27FC236}">
                <a16:creationId xmlns:a16="http://schemas.microsoft.com/office/drawing/2014/main" xmlns="" id="{9BE049AD-5BBD-4833-970C-8CA44A38E0E7}"/>
              </a:ext>
            </a:extLst>
          </p:cNvPr>
          <p:cNvSpPr>
            <a:spLocks noGrp="1"/>
          </p:cNvSpPr>
          <p:nvPr>
            <p:ph type="sldNum" sz="quarter" idx="12"/>
          </p:nvPr>
        </p:nvSpPr>
        <p:spPr/>
        <p:txBody>
          <a:bodyPr/>
          <a:lstStyle/>
          <a:p>
            <a:fld id="{21BAB6EE-EAEA-4561-8880-8DF9D3AB286A}" type="slidenum">
              <a:rPr lang="en-US" smtClean="0"/>
              <a:pPr/>
              <a:t>7</a:t>
            </a:fld>
            <a:endParaRPr lang="en-US" dirty="0"/>
          </a:p>
        </p:txBody>
      </p:sp>
    </p:spTree>
    <p:extLst>
      <p:ext uri="{BB962C8B-B14F-4D97-AF65-F5344CB8AC3E}">
        <p14:creationId xmlns:p14="http://schemas.microsoft.com/office/powerpoint/2010/main" xmlns="" val="34053885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CCF0386-F741-4E5E-B1A8-19EBA9FA7102}"/>
              </a:ext>
            </a:extLst>
          </p:cNvPr>
          <p:cNvSpPr>
            <a:spLocks noGrp="1"/>
          </p:cNvSpPr>
          <p:nvPr>
            <p:ph type="title"/>
          </p:nvPr>
        </p:nvSpPr>
        <p:spPr/>
        <p:txBody>
          <a:bodyPr/>
          <a:lstStyle/>
          <a:p>
            <a:r>
              <a:rPr lang="en-US" dirty="0"/>
              <a:t>Introduction to recommender</a:t>
            </a:r>
          </a:p>
        </p:txBody>
      </p:sp>
      <p:sp>
        <p:nvSpPr>
          <p:cNvPr id="3" name="Content Placeholder 2">
            <a:extLst>
              <a:ext uri="{FF2B5EF4-FFF2-40B4-BE49-F238E27FC236}">
                <a16:creationId xmlns:a16="http://schemas.microsoft.com/office/drawing/2014/main" xmlns="" id="{3EF22708-2803-4EE5-BDDA-23C17D07C18F}"/>
              </a:ext>
            </a:extLst>
          </p:cNvPr>
          <p:cNvSpPr>
            <a:spLocks noGrp="1"/>
          </p:cNvSpPr>
          <p:nvPr>
            <p:ph idx="1"/>
          </p:nvPr>
        </p:nvSpPr>
        <p:spPr>
          <a:xfrm>
            <a:off x="457200" y="1447800"/>
            <a:ext cx="8229600" cy="4525963"/>
          </a:xfrm>
        </p:spPr>
        <p:txBody>
          <a:bodyPr>
            <a:normAutofit/>
          </a:bodyPr>
          <a:lstStyle/>
          <a:p>
            <a:pPr marL="0" indent="0">
              <a:buNone/>
            </a:pPr>
            <a:r>
              <a:rPr lang="en-US" sz="2600" dirty="0"/>
              <a:t>  </a:t>
            </a:r>
          </a:p>
          <a:p>
            <a:r>
              <a:rPr lang="en-US" sz="2400" dirty="0"/>
              <a:t>Automate form of a “Shop counter guy”.</a:t>
            </a:r>
          </a:p>
          <a:p>
            <a:endParaRPr lang="en-US" sz="2400" dirty="0"/>
          </a:p>
          <a:p>
            <a:r>
              <a:rPr lang="en-US" sz="2400" dirty="0"/>
              <a:t>Recommend the relevant items to particular users.</a:t>
            </a:r>
          </a:p>
          <a:p>
            <a:pPr marL="0" indent="0">
              <a:buNone/>
            </a:pPr>
            <a:endParaRPr lang="en-US" sz="2400" dirty="0"/>
          </a:p>
          <a:p>
            <a:r>
              <a:rPr lang="en-US" sz="2400" dirty="0"/>
              <a:t>text to read, products to buy or anything else depending </a:t>
            </a:r>
          </a:p>
          <a:p>
            <a:pPr marL="0" indent="0">
              <a:buNone/>
            </a:pPr>
            <a:r>
              <a:rPr lang="en-US" sz="2400" dirty="0"/>
              <a:t>      on industries.</a:t>
            </a:r>
          </a:p>
          <a:p>
            <a:endParaRPr lang="en-US" sz="2400" dirty="0"/>
          </a:p>
          <a:p>
            <a:r>
              <a:rPr lang="en-US" sz="2400" dirty="0"/>
              <a:t>Six types of recommender in media and entertainment industries.</a:t>
            </a:r>
          </a:p>
          <a:p>
            <a:endParaRPr lang="en-US" sz="2600" dirty="0"/>
          </a:p>
          <a:p>
            <a:pPr marL="0" indent="0">
              <a:buNone/>
            </a:pPr>
            <a:endParaRPr lang="en-IE" sz="2400" dirty="0"/>
          </a:p>
          <a:p>
            <a:endParaRPr lang="en-US" sz="2600" dirty="0"/>
          </a:p>
          <a:p>
            <a:pPr marL="0" indent="0">
              <a:buNone/>
            </a:pPr>
            <a:endParaRPr lang="en-IE" dirty="0"/>
          </a:p>
        </p:txBody>
      </p:sp>
      <p:sp>
        <p:nvSpPr>
          <p:cNvPr id="4" name="Date Placeholder 3">
            <a:extLst>
              <a:ext uri="{FF2B5EF4-FFF2-40B4-BE49-F238E27FC236}">
                <a16:creationId xmlns:a16="http://schemas.microsoft.com/office/drawing/2014/main" xmlns="" id="{C03A3FCA-DACA-4994-AE50-3E3FAFACA80D}"/>
              </a:ext>
            </a:extLst>
          </p:cNvPr>
          <p:cNvSpPr>
            <a:spLocks noGrp="1"/>
          </p:cNvSpPr>
          <p:nvPr>
            <p:ph type="dt" sz="half" idx="10"/>
          </p:nvPr>
        </p:nvSpPr>
        <p:spPr/>
        <p:txBody>
          <a:bodyPr/>
          <a:lstStyle/>
          <a:p>
            <a:fld id="{82F3B5DC-F211-4E27-AB1C-921E47333A79}" type="datetime1">
              <a:rPr lang="en-US" smtClean="0"/>
              <a:pPr/>
              <a:t>12/6/2020</a:t>
            </a:fld>
            <a:endParaRPr lang="en-US" dirty="0"/>
          </a:p>
        </p:txBody>
      </p:sp>
      <p:sp>
        <p:nvSpPr>
          <p:cNvPr id="5" name="Footer Placeholder 4">
            <a:extLst>
              <a:ext uri="{FF2B5EF4-FFF2-40B4-BE49-F238E27FC236}">
                <a16:creationId xmlns:a16="http://schemas.microsoft.com/office/drawing/2014/main" xmlns="" id="{B7D3D232-0252-4372-92AC-1638F220CB1E}"/>
              </a:ext>
            </a:extLst>
          </p:cNvPr>
          <p:cNvSpPr>
            <a:spLocks noGrp="1"/>
          </p:cNvSpPr>
          <p:nvPr>
            <p:ph type="ftr" sz="quarter" idx="11"/>
          </p:nvPr>
        </p:nvSpPr>
        <p:spPr/>
        <p:txBody>
          <a:bodyPr/>
          <a:lstStyle/>
          <a:p>
            <a:r>
              <a:rPr lang="en-US" dirty="0"/>
              <a:t>FYP  Internal Presentation</a:t>
            </a:r>
          </a:p>
          <a:p>
            <a:endParaRPr lang="en-US" dirty="0"/>
          </a:p>
        </p:txBody>
      </p:sp>
      <p:sp>
        <p:nvSpPr>
          <p:cNvPr id="6" name="Slide Number Placeholder 5">
            <a:extLst>
              <a:ext uri="{FF2B5EF4-FFF2-40B4-BE49-F238E27FC236}">
                <a16:creationId xmlns:a16="http://schemas.microsoft.com/office/drawing/2014/main" xmlns="" id="{B00BA1ED-F2C6-4C18-A700-403A750447D3}"/>
              </a:ext>
            </a:extLst>
          </p:cNvPr>
          <p:cNvSpPr>
            <a:spLocks noGrp="1"/>
          </p:cNvSpPr>
          <p:nvPr>
            <p:ph type="sldNum" sz="quarter" idx="12"/>
          </p:nvPr>
        </p:nvSpPr>
        <p:spPr/>
        <p:txBody>
          <a:bodyPr/>
          <a:lstStyle/>
          <a:p>
            <a:fld id="{21BAB6EE-EAEA-4561-8880-8DF9D3AB286A}" type="slidenum">
              <a:rPr lang="en-US" smtClean="0"/>
              <a:pPr/>
              <a:t>8</a:t>
            </a:fld>
            <a:endParaRPr lang="en-US" dirty="0"/>
          </a:p>
        </p:txBody>
      </p:sp>
    </p:spTree>
    <p:extLst>
      <p:ext uri="{BB962C8B-B14F-4D97-AF65-F5344CB8AC3E}">
        <p14:creationId xmlns:p14="http://schemas.microsoft.com/office/powerpoint/2010/main" xmlns="" val="1532727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Introduction to our website</a:t>
            </a:r>
          </a:p>
        </p:txBody>
      </p:sp>
      <p:sp>
        <p:nvSpPr>
          <p:cNvPr id="9" name="Content Placeholder 8"/>
          <p:cNvSpPr>
            <a:spLocks noGrp="1"/>
          </p:cNvSpPr>
          <p:nvPr>
            <p:ph idx="1"/>
          </p:nvPr>
        </p:nvSpPr>
        <p:spPr>
          <a:xfrm>
            <a:off x="457200" y="1600201"/>
            <a:ext cx="8229600" cy="4191000"/>
          </a:xfrm>
        </p:spPr>
        <p:txBody>
          <a:bodyPr>
            <a:normAutofit fontScale="85000" lnSpcReduction="10000"/>
          </a:bodyPr>
          <a:lstStyle/>
          <a:p>
            <a:pPr marL="285750" indent="-285750"/>
            <a:r>
              <a:rPr lang="en-US" dirty="0"/>
              <a:t>Using 3D modeling and recommender system, I am going to develop a website that is  “AQZA Jewelers”.</a:t>
            </a:r>
            <a:endParaRPr lang="en-IE" dirty="0"/>
          </a:p>
          <a:p>
            <a:pPr marL="285750" indent="-285750"/>
            <a:endParaRPr lang="en-IE" dirty="0"/>
          </a:p>
          <a:p>
            <a:pPr marL="285750" indent="-285750"/>
            <a:r>
              <a:rPr lang="en-IE" dirty="0"/>
              <a:t>First of all the user  will have to register in our website.</a:t>
            </a:r>
          </a:p>
          <a:p>
            <a:pPr marL="285750" indent="-285750"/>
            <a:endParaRPr lang="en-IE" dirty="0"/>
          </a:p>
          <a:p>
            <a:pPr marL="285750" indent="-285750"/>
            <a:r>
              <a:rPr lang="en-IE" dirty="0"/>
              <a:t>After registration and code confirmation, user will be able to select and view  jewellery  of their own choice.</a:t>
            </a:r>
          </a:p>
          <a:p>
            <a:pPr marL="285750" indent="-285750"/>
            <a:endParaRPr lang="en-IE" dirty="0"/>
          </a:p>
          <a:p>
            <a:pPr marL="285750" indent="-285750"/>
            <a:r>
              <a:rPr lang="en-IE" dirty="0"/>
              <a:t>View product  image and also see the 3D model</a:t>
            </a:r>
            <a:endParaRPr lang="en-US" dirty="0"/>
          </a:p>
        </p:txBody>
      </p:sp>
    </p:spTree>
    <p:extLst>
      <p:ext uri="{BB962C8B-B14F-4D97-AF65-F5344CB8AC3E}">
        <p14:creationId xmlns:p14="http://schemas.microsoft.com/office/powerpoint/2010/main" xmlns="" val="26282310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3699</TotalTime>
  <Words>1044</Words>
  <Application>Microsoft Office PowerPoint</Application>
  <PresentationFormat>On-screen Show (4:3)</PresentationFormat>
  <Paragraphs>293</Paragraphs>
  <Slides>36</Slides>
  <Notes>3</Notes>
  <HiddenSlides>0</HiddenSlides>
  <MMClips>0</MMClips>
  <ScaleCrop>false</ScaleCrop>
  <HeadingPairs>
    <vt:vector size="6" baseType="variant">
      <vt:variant>
        <vt:lpstr>Theme</vt:lpstr>
      </vt:variant>
      <vt:variant>
        <vt:i4>1</vt:i4>
      </vt:variant>
      <vt:variant>
        <vt:lpstr>Embedded OLE Servers</vt:lpstr>
      </vt:variant>
      <vt:variant>
        <vt:i4>0</vt:i4>
      </vt:variant>
      <vt:variant>
        <vt:lpstr>Slide Titles</vt:lpstr>
      </vt:variant>
      <vt:variant>
        <vt:i4>36</vt:i4>
      </vt:variant>
    </vt:vector>
  </HeadingPairs>
  <TitlesOfParts>
    <vt:vector size="37" baseType="lpstr">
      <vt:lpstr>Office Theme</vt:lpstr>
      <vt:lpstr>Slide 1</vt:lpstr>
      <vt:lpstr>Online 3D Jewelry Shop with Recommender</vt:lpstr>
      <vt:lpstr>Outline</vt:lpstr>
      <vt:lpstr>Cont..</vt:lpstr>
      <vt:lpstr> Problem Statement </vt:lpstr>
      <vt:lpstr>Solution to Problem</vt:lpstr>
      <vt:lpstr>Introduction to 3D modeling</vt:lpstr>
      <vt:lpstr>Introduction to recommender</vt:lpstr>
      <vt:lpstr>Introduction to our website</vt:lpstr>
      <vt:lpstr>Cont….</vt:lpstr>
      <vt:lpstr>Related Work</vt:lpstr>
      <vt:lpstr>Objectives</vt:lpstr>
      <vt:lpstr>Methodology</vt:lpstr>
      <vt:lpstr>Increments</vt:lpstr>
      <vt:lpstr>Tools and Technologies</vt:lpstr>
      <vt:lpstr>Benefit</vt:lpstr>
      <vt:lpstr>                    3D Models </vt:lpstr>
      <vt:lpstr>Cont…</vt:lpstr>
      <vt:lpstr>Models Explanation</vt:lpstr>
      <vt:lpstr>Models Explanation</vt:lpstr>
      <vt:lpstr>Embedding the 3d model </vt:lpstr>
      <vt:lpstr>Recommender work</vt:lpstr>
      <vt:lpstr>User base collaborative filtering</vt:lpstr>
      <vt:lpstr> Implementation steps for recommendation </vt:lpstr>
      <vt:lpstr>Cont….</vt:lpstr>
      <vt:lpstr>Context level diagram</vt:lpstr>
      <vt:lpstr>Class diagram</vt:lpstr>
      <vt:lpstr>Admin Use case diagram</vt:lpstr>
      <vt:lpstr>Customer Use Case Diagram</vt:lpstr>
      <vt:lpstr>Activity diagram</vt:lpstr>
      <vt:lpstr>Customer Sequence Diagram</vt:lpstr>
      <vt:lpstr>Admin Sequence Diagram</vt:lpstr>
      <vt:lpstr>Conclusion</vt:lpstr>
      <vt:lpstr>Future Intention</vt:lpstr>
      <vt:lpstr>Cont…</vt:lpstr>
      <vt:lpstr>Slide 36</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AWAIS</dc:creator>
  <cp:lastModifiedBy>comsats</cp:lastModifiedBy>
  <cp:revision>65</cp:revision>
  <dcterms:created xsi:type="dcterms:W3CDTF">2020-06-25T14:25:06Z</dcterms:created>
  <dcterms:modified xsi:type="dcterms:W3CDTF">2020-12-06T18:40:23Z</dcterms:modified>
</cp:coreProperties>
</file>